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0" r:id="rId3"/>
    <p:sldId id="265" r:id="rId4"/>
    <p:sldId id="266" r:id="rId5"/>
    <p:sldId id="259" r:id="rId6"/>
    <p:sldId id="257" r:id="rId7"/>
    <p:sldId id="261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81" userDrawn="1">
          <p15:clr>
            <a:srgbClr val="A4A3A4"/>
          </p15:clr>
        </p15:guide>
        <p15:guide id="4" pos="869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989"/>
    <a:srgbClr val="F3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/>
    <p:restoredTop sz="96197"/>
  </p:normalViewPr>
  <p:slideViewPr>
    <p:cSldViewPr snapToGrid="0" showGuides="1">
      <p:cViewPr varScale="1">
        <p:scale>
          <a:sx n="113" d="100"/>
          <a:sy n="113" d="100"/>
        </p:scale>
        <p:origin x="256" y="176"/>
      </p:cViewPr>
      <p:guideLst>
        <p:guide orient="horz" pos="3634"/>
        <p:guide pos="3840"/>
        <p:guide pos="1481"/>
        <p:guide pos="869"/>
        <p:guide pos="4248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ATAH73000/h73000/H73700/data/!projekt/4515_ACRP_ACeDC/Dissemination/Foundational%20Economics/acedc_disaggregation_v9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ATAH73000/h73000/H73700/data/!projekt/4515_ACRP_ACeDC/Dissemination/Foundational%20Economics/acedc_disaggregation_v9-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DATAH73000/h73000/H73700/data/!projekt/4515_ACRP_ACeDC/Dissemination/Foundational%20Economics/acedc_disaggregation_v9-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baumgart/Documents/Arbeit/Materialien/SEC/2_ACeDC/Assumption_Disaggregation_v3/acedc_disaggregation_v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baumgart/Documents/Arbeit/Materialien/SEC/2_ACeDC/Assumption_Disaggregation_v3/acedc_disaggregation_v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baumgart/Documents/Arbeit/Materialien/SEC/2_ACeDC/Assumption_Disaggregation_v3/acedc_disaggregation_v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ndrebaumgart/Documents/Arbeit/Materialien/SEC/2_ACeDC/Assumption_Disaggregation_v3/acedc_disaggregation_v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AT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400" b="1" noProof="0" dirty="0">
                <a:solidFill>
                  <a:schemeClr val="tx1"/>
                </a:solidFill>
              </a:rPr>
              <a:t>Gebäudebestand in Mio. 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AT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Buildings!$A$63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numRef>
              <c:f>Buildings!$C$61:$AE$61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Buildings!$C$63:$AE$63</c:f>
              <c:numCache>
                <c:formatCode>_-* #\ ##0_-;\-* #\ ##0_-;_-* "-"??_-;_-@_-</c:formatCode>
                <c:ptCount val="29"/>
                <c:pt idx="0">
                  <c:v>22681.859178681938</c:v>
                </c:pt>
                <c:pt idx="1">
                  <c:v>22885.505167356423</c:v>
                </c:pt>
                <c:pt idx="2">
                  <c:v>23099.659305139612</c:v>
                </c:pt>
                <c:pt idx="3">
                  <c:v>23312.897995200401</c:v>
                </c:pt>
                <c:pt idx="4">
                  <c:v>23532.389652729387</c:v>
                </c:pt>
                <c:pt idx="5">
                  <c:v>23741.225663963371</c:v>
                </c:pt>
                <c:pt idx="6">
                  <c:v>23942.558731086039</c:v>
                </c:pt>
                <c:pt idx="7">
                  <c:v>24104.027111905765</c:v>
                </c:pt>
                <c:pt idx="8">
                  <c:v>24227.310675830715</c:v>
                </c:pt>
                <c:pt idx="9">
                  <c:v>24329.061321638321</c:v>
                </c:pt>
                <c:pt idx="10">
                  <c:v>24391.113093878335</c:v>
                </c:pt>
                <c:pt idx="11">
                  <c:v>24462.914310250246</c:v>
                </c:pt>
                <c:pt idx="12">
                  <c:v>24544.58345580535</c:v>
                </c:pt>
                <c:pt idx="13">
                  <c:v>24636.197131466724</c:v>
                </c:pt>
                <c:pt idx="14">
                  <c:v>24737.790127912063</c:v>
                </c:pt>
                <c:pt idx="15">
                  <c:v>24851.835665413615</c:v>
                </c:pt>
                <c:pt idx="16">
                  <c:v>24978.270063703167</c:v>
                </c:pt>
                <c:pt idx="17">
                  <c:v>25116.987987421158</c:v>
                </c:pt>
                <c:pt idx="18">
                  <c:v>25267.842579105811</c:v>
                </c:pt>
                <c:pt idx="19">
                  <c:v>25419.825736947874</c:v>
                </c:pt>
                <c:pt idx="20">
                  <c:v>25570.491842893378</c:v>
                </c:pt>
                <c:pt idx="21">
                  <c:v>25719.122288946033</c:v>
                </c:pt>
                <c:pt idx="22">
                  <c:v>25864.936413916621</c:v>
                </c:pt>
                <c:pt idx="23">
                  <c:v>26007.091503423027</c:v>
                </c:pt>
                <c:pt idx="24">
                  <c:v>26144.682789890208</c:v>
                </c:pt>
                <c:pt idx="25">
                  <c:v>26276.743452550225</c:v>
                </c:pt>
                <c:pt idx="26">
                  <c:v>26402.244617442218</c:v>
                </c:pt>
                <c:pt idx="27">
                  <c:v>26520.194667966232</c:v>
                </c:pt>
                <c:pt idx="28">
                  <c:v>26629.439848005539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0-A24C-A0D5-706C2CA5F732}"/>
            </c:ext>
          </c:extLst>
        </c:ser>
        <c:ser>
          <c:idx val="2"/>
          <c:order val="1"/>
          <c:tx>
            <c:strRef>
              <c:f>Buildings!$A$64</c:f>
              <c:strCache>
                <c:ptCount val="1"/>
                <c:pt idx="0">
                  <c:v>Metalle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Buildings!$C$61:$AE$61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Buildings!$C$64:$AE$64</c:f>
              <c:numCache>
                <c:formatCode>_-* #\ ##0_-;\-* #\ ##0_-;_-* "-"??_-;_-@_-</c:formatCode>
                <c:ptCount val="29"/>
                <c:pt idx="0">
                  <c:v>47195.310051970046</c:v>
                </c:pt>
                <c:pt idx="1">
                  <c:v>48234.081261870699</c:v>
                </c:pt>
                <c:pt idx="2">
                  <c:v>49299.365296653203</c:v>
                </c:pt>
                <c:pt idx="3">
                  <c:v>50429.839750709943</c:v>
                </c:pt>
                <c:pt idx="4">
                  <c:v>51613.266743074804</c:v>
                </c:pt>
                <c:pt idx="5">
                  <c:v>52751.513087866319</c:v>
                </c:pt>
                <c:pt idx="6">
                  <c:v>53873.070507153148</c:v>
                </c:pt>
                <c:pt idx="7">
                  <c:v>54753.543040088203</c:v>
                </c:pt>
                <c:pt idx="8">
                  <c:v>55393.061952886696</c:v>
                </c:pt>
                <c:pt idx="9">
                  <c:v>55785.70727825386</c:v>
                </c:pt>
                <c:pt idx="10">
                  <c:v>55941.130484583482</c:v>
                </c:pt>
                <c:pt idx="11">
                  <c:v>56095.723678347153</c:v>
                </c:pt>
                <c:pt idx="12">
                  <c:v>56249.139218724129</c:v>
                </c:pt>
                <c:pt idx="13">
                  <c:v>56401.044454587143</c:v>
                </c:pt>
                <c:pt idx="14">
                  <c:v>56551.121730587576</c:v>
                </c:pt>
                <c:pt idx="15">
                  <c:v>56699.262027872064</c:v>
                </c:pt>
                <c:pt idx="16">
                  <c:v>56845.176459530994</c:v>
                </c:pt>
                <c:pt idx="17">
                  <c:v>56988.591147212246</c:v>
                </c:pt>
                <c:pt idx="18">
                  <c:v>57129.247232074507</c:v>
                </c:pt>
                <c:pt idx="19">
                  <c:v>57262.042908536438</c:v>
                </c:pt>
                <c:pt idx="20">
                  <c:v>57382.756199906551</c:v>
                </c:pt>
                <c:pt idx="21">
                  <c:v>57490.816455652392</c:v>
                </c:pt>
                <c:pt idx="22">
                  <c:v>57585.675573447756</c:v>
                </c:pt>
                <c:pt idx="23">
                  <c:v>57666.807999172699</c:v>
                </c:pt>
                <c:pt idx="24">
                  <c:v>57733.710726913589</c:v>
                </c:pt>
                <c:pt idx="25">
                  <c:v>57785.903298963029</c:v>
                </c:pt>
                <c:pt idx="26">
                  <c:v>57822.92780581992</c:v>
                </c:pt>
                <c:pt idx="27">
                  <c:v>57844.356622403975</c:v>
                </c:pt>
                <c:pt idx="28">
                  <c:v>57849.7768717324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0-A24C-A0D5-706C2CA5F732}"/>
            </c:ext>
          </c:extLst>
        </c:ser>
        <c:ser>
          <c:idx val="3"/>
          <c:order val="2"/>
          <c:tx>
            <c:strRef>
              <c:f>Buildings!$A$65</c:f>
              <c:strCache>
                <c:ptCount val="1"/>
                <c:pt idx="0">
                  <c:v>Baumaterialien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Buildings!$C$61:$AE$61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Buildings!$C$65:$AE$65</c:f>
              <c:numCache>
                <c:formatCode>_-* #\ ##0_-;\-* #\ ##0_-;_-* "-"??_-;_-@_-</c:formatCode>
                <c:ptCount val="29"/>
                <c:pt idx="0">
                  <c:v>1885145.3455156807</c:v>
                </c:pt>
                <c:pt idx="1">
                  <c:v>1911801.9193940032</c:v>
                </c:pt>
                <c:pt idx="2">
                  <c:v>1939583.601049525</c:v>
                </c:pt>
                <c:pt idx="3">
                  <c:v>1968408.3489199791</c:v>
                </c:pt>
                <c:pt idx="4">
                  <c:v>1998593.7652319549</c:v>
                </c:pt>
                <c:pt idx="5">
                  <c:v>2027380.5736831806</c:v>
                </c:pt>
                <c:pt idx="6">
                  <c:v>2055570.7928689369</c:v>
                </c:pt>
                <c:pt idx="7">
                  <c:v>2077269.1895804582</c:v>
                </c:pt>
                <c:pt idx="8">
                  <c:v>2092487.0631530785</c:v>
                </c:pt>
                <c:pt idx="9">
                  <c:v>2101130.7311128299</c:v>
                </c:pt>
                <c:pt idx="10">
                  <c:v>2103428.7557773613</c:v>
                </c:pt>
                <c:pt idx="11">
                  <c:v>2105721.5985755255</c:v>
                </c:pt>
                <c:pt idx="12">
                  <c:v>2108005.0591849168</c:v>
                </c:pt>
                <c:pt idx="13">
                  <c:v>2110275.1784160328</c:v>
                </c:pt>
                <c:pt idx="14">
                  <c:v>2112528.238885399</c:v>
                </c:pt>
                <c:pt idx="15">
                  <c:v>2114783.0282554165</c:v>
                </c:pt>
                <c:pt idx="16">
                  <c:v>2117036.1774583068</c:v>
                </c:pt>
                <c:pt idx="17">
                  <c:v>2119284.5606458564</c:v>
                </c:pt>
                <c:pt idx="18">
                  <c:v>2121525.2964010271</c:v>
                </c:pt>
                <c:pt idx="19">
                  <c:v>2123569.0202258225</c:v>
                </c:pt>
                <c:pt idx="20">
                  <c:v>2125240.0709071872</c:v>
                </c:pt>
                <c:pt idx="21">
                  <c:v>2126522.4982748227</c:v>
                </c:pt>
                <c:pt idx="22">
                  <c:v>2127400.7209002711</c:v>
                </c:pt>
                <c:pt idx="23">
                  <c:v>2127859.5260969112</c:v>
                </c:pt>
                <c:pt idx="24">
                  <c:v>2127884.0699199615</c:v>
                </c:pt>
                <c:pt idx="25">
                  <c:v>2127459.8771664761</c:v>
                </c:pt>
                <c:pt idx="26">
                  <c:v>2126572.8413753505</c:v>
                </c:pt>
                <c:pt idx="27">
                  <c:v>2125210.1157213864</c:v>
                </c:pt>
                <c:pt idx="28">
                  <c:v>2123358.3241594322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C0-A24C-A0D5-706C2CA5F732}"/>
            </c:ext>
          </c:extLst>
        </c:ser>
        <c:ser>
          <c:idx val="4"/>
          <c:order val="3"/>
          <c:tx>
            <c:strRef>
              <c:f>Buildings!$A$66</c:f>
              <c:strCache>
                <c:ptCount val="1"/>
                <c:pt idx="0">
                  <c:v>fossile Energieträger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Buildings!$C$61:$AE$61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Buildings!$C$66:$AE$66</c:f>
              <c:numCache>
                <c:formatCode>_-* #\ ##0_-;\-* #\ ##0_-;_-* "-"??_-;_-@_-</c:formatCode>
                <c:ptCount val="29"/>
                <c:pt idx="0">
                  <c:v>599.25499298591058</c:v>
                </c:pt>
                <c:pt idx="1">
                  <c:v>668.93653867357489</c:v>
                </c:pt>
                <c:pt idx="2">
                  <c:v>742.41153463666694</c:v>
                </c:pt>
                <c:pt idx="3">
                  <c:v>818.39483006197088</c:v>
                </c:pt>
                <c:pt idx="4">
                  <c:v>902.76976633116897</c:v>
                </c:pt>
                <c:pt idx="5">
                  <c:v>990.50589047455423</c:v>
                </c:pt>
                <c:pt idx="6">
                  <c:v>1083.1094971030018</c:v>
                </c:pt>
                <c:pt idx="7">
                  <c:v>1166.1072527190393</c:v>
                </c:pt>
                <c:pt idx="8">
                  <c:v>1234.7025206837852</c:v>
                </c:pt>
                <c:pt idx="9">
                  <c:v>1288.9022310712994</c:v>
                </c:pt>
                <c:pt idx="10">
                  <c:v>1328.7256220245042</c:v>
                </c:pt>
                <c:pt idx="11">
                  <c:v>1369.8051467288335</c:v>
                </c:pt>
                <c:pt idx="12">
                  <c:v>1412.1037268117454</c:v>
                </c:pt>
                <c:pt idx="13">
                  <c:v>1455.584289768799</c:v>
                </c:pt>
                <c:pt idx="14">
                  <c:v>1500.2097958247489</c:v>
                </c:pt>
                <c:pt idx="15">
                  <c:v>1546.8626936313531</c:v>
                </c:pt>
                <c:pt idx="16">
                  <c:v>1595.5006097912319</c:v>
                </c:pt>
                <c:pt idx="17">
                  <c:v>1646.0812600445056</c:v>
                </c:pt>
                <c:pt idx="18">
                  <c:v>1698.5624976187707</c:v>
                </c:pt>
                <c:pt idx="19">
                  <c:v>1749.3202975564616</c:v>
                </c:pt>
                <c:pt idx="20">
                  <c:v>1798.2574406750321</c:v>
                </c:pt>
                <c:pt idx="21">
                  <c:v>1845.3286844940626</c:v>
                </c:pt>
                <c:pt idx="22">
                  <c:v>1890.4890763695121</c:v>
                </c:pt>
                <c:pt idx="23">
                  <c:v>1933.6939534937185</c:v>
                </c:pt>
                <c:pt idx="24">
                  <c:v>1974.8989428953992</c:v>
                </c:pt>
                <c:pt idx="25">
                  <c:v>2014.0599614396499</c:v>
                </c:pt>
                <c:pt idx="26">
                  <c:v>2051.1332158279461</c:v>
                </c:pt>
                <c:pt idx="27">
                  <c:v>2086.1120470839965</c:v>
                </c:pt>
                <c:pt idx="28">
                  <c:v>2118.9529595405143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C0-A24C-A0D5-706C2CA5F732}"/>
            </c:ext>
          </c:extLst>
        </c:ser>
        <c:ser>
          <c:idx val="0"/>
          <c:order val="4"/>
          <c:tx>
            <c:strRef>
              <c:f>Buildings!$A$62</c:f>
              <c:strCache>
                <c:ptCount val="1"/>
                <c:pt idx="0">
                  <c:v>Weiter-Wie-Bisher &amp; Dekarbonierung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Buildings!$C$61:$AE$61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Buildings!$C$62:$AE$62</c:f>
              <c:numCache>
                <c:formatCode>_-* #\ ##0_-;\-* #\ ##0_-;_-* "-"??_-;_-@_-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9496.0871750037186</c:v>
                </c:pt>
                <c:pt idx="8">
                  <c:v>23945.926461488474</c:v>
                </c:pt>
                <c:pt idx="9">
                  <c:v>46590.856480423361</c:v>
                </c:pt>
                <c:pt idx="10">
                  <c:v>76293.317982723471</c:v>
                </c:pt>
                <c:pt idx="11">
                  <c:v>106326.6962160836</c:v>
                </c:pt>
                <c:pt idx="12">
                  <c:v>136683.14058040222</c:v>
                </c:pt>
                <c:pt idx="13">
                  <c:v>167359.72900112672</c:v>
                </c:pt>
                <c:pt idx="14">
                  <c:v>198353.33649916574</c:v>
                </c:pt>
                <c:pt idx="15">
                  <c:v>229664.15152046597</c:v>
                </c:pt>
                <c:pt idx="16">
                  <c:v>261296.47115493659</c:v>
                </c:pt>
                <c:pt idx="17">
                  <c:v>293254.22014228161</c:v>
                </c:pt>
                <c:pt idx="18">
                  <c:v>325540.71112617664</c:v>
                </c:pt>
                <c:pt idx="19">
                  <c:v>358263.03688683826</c:v>
                </c:pt>
                <c:pt idx="20">
                  <c:v>391607.09778967686</c:v>
                </c:pt>
                <c:pt idx="21">
                  <c:v>425593.68971401779</c:v>
                </c:pt>
                <c:pt idx="22">
                  <c:v>460243.31610737136</c:v>
                </c:pt>
                <c:pt idx="23">
                  <c:v>495576.18821275514</c:v>
                </c:pt>
                <c:pt idx="24">
                  <c:v>531612.22529802192</c:v>
                </c:pt>
                <c:pt idx="25">
                  <c:v>568371.05488724215</c:v>
                </c:pt>
                <c:pt idx="26">
                  <c:v>605872.01299416041</c:v>
                </c:pt>
                <c:pt idx="27">
                  <c:v>644134.13017246313</c:v>
                </c:pt>
                <c:pt idx="28">
                  <c:v>683176.15739412187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C0-A24C-A0D5-706C2CA5F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035183"/>
        <c:axId val="2102795231"/>
      </c:areaChart>
      <c:catAx>
        <c:axId val="21030351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2795231"/>
        <c:crosses val="autoZero"/>
        <c:auto val="1"/>
        <c:lblAlgn val="ctr"/>
        <c:lblOffset val="100"/>
        <c:tickLblSkip val="2"/>
        <c:noMultiLvlLbl val="0"/>
      </c:catAx>
      <c:valAx>
        <c:axId val="2102795231"/>
        <c:scaling>
          <c:orientation val="minMax"/>
          <c:max val="300000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>
                    <a:solidFill>
                      <a:schemeClr val="tx1"/>
                    </a:solidFill>
                  </a:rPr>
                  <a:t>Mt/a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03035183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AT" sz="1400" b="1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AT" sz="1400" b="1" baseline="0" noProof="0" dirty="0">
                <a:solidFill>
                  <a:schemeClr val="tx1"/>
                </a:solidFill>
              </a:rPr>
              <a:t>Beheizte Fläche in Mio. m</a:t>
            </a:r>
            <a:r>
              <a:rPr lang="de-AT" sz="1400" b="1" baseline="30000" noProof="0" dirty="0">
                <a:solidFill>
                  <a:schemeClr val="tx1"/>
                </a:solidFill>
              </a:rPr>
              <a:t>2</a:t>
            </a:r>
          </a:p>
          <a:p>
            <a:pPr>
              <a:defRPr lang="de-AT" b="1" noProof="0">
                <a:solidFill>
                  <a:schemeClr val="tx1"/>
                </a:solidFill>
              </a:defRPr>
            </a:pPr>
            <a:r>
              <a:rPr lang="de-AT" sz="1400" b="0" baseline="0" noProof="0" dirty="0">
                <a:solidFill>
                  <a:schemeClr val="tx1"/>
                </a:solidFill>
              </a:rPr>
              <a:t>in Gebäuden in Österreich</a:t>
            </a:r>
            <a:endParaRPr lang="de-AT" sz="1400" b="0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AT" sz="1400" b="1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859089551595372"/>
          <c:y val="0.27068374927710309"/>
          <c:w val="0.8463715119657601"/>
          <c:h val="0.55654833400062276"/>
        </c:manualLayout>
      </c:layout>
      <c:areaChart>
        <c:grouping val="standard"/>
        <c:varyColors val="0"/>
        <c:ser>
          <c:idx val="0"/>
          <c:order val="0"/>
          <c:tx>
            <c:strRef>
              <c:f>Buildings!$A$104</c:f>
              <c:strCache>
                <c:ptCount val="1"/>
                <c:pt idx="0">
                  <c:v>A1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cat>
            <c:numRef>
              <c:f>Buildings!$C$103:$AE$103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Buildings!$C$104:$AE$104</c:f>
              <c:numCache>
                <c:formatCode>General</c:formatCode>
                <c:ptCount val="29"/>
                <c:pt idx="0">
                  <c:v>615069494.59053242</c:v>
                </c:pt>
                <c:pt idx="1">
                  <c:v>619138458.79481959</c:v>
                </c:pt>
                <c:pt idx="2">
                  <c:v>623040061.99910653</c:v>
                </c:pt>
                <c:pt idx="3">
                  <c:v>627072513.2033937</c:v>
                </c:pt>
                <c:pt idx="4">
                  <c:v>631314764.14125216</c:v>
                </c:pt>
                <c:pt idx="5">
                  <c:v>635768422.81268215</c:v>
                </c:pt>
                <c:pt idx="6">
                  <c:v>639871751.21768379</c:v>
                </c:pt>
                <c:pt idx="7">
                  <c:v>643829232.35625684</c:v>
                </c:pt>
                <c:pt idx="8">
                  <c:v>648206396.2284013</c:v>
                </c:pt>
                <c:pt idx="9">
                  <c:v>652227769.83411741</c:v>
                </c:pt>
                <c:pt idx="10">
                  <c:v>656473239.01884401</c:v>
                </c:pt>
                <c:pt idx="11">
                  <c:v>660749293.23121655</c:v>
                </c:pt>
                <c:pt idx="12">
                  <c:v>665042477.94756329</c:v>
                </c:pt>
                <c:pt idx="13">
                  <c:v>669350816.98370814</c:v>
                </c:pt>
                <c:pt idx="14">
                  <c:v>673673328.97211266</c:v>
                </c:pt>
                <c:pt idx="15">
                  <c:v>678009105.69817579</c:v>
                </c:pt>
                <c:pt idx="16">
                  <c:v>682357657.55018699</c:v>
                </c:pt>
                <c:pt idx="17">
                  <c:v>686718999.76832032</c:v>
                </c:pt>
                <c:pt idx="18">
                  <c:v>691093114.23080099</c:v>
                </c:pt>
                <c:pt idx="19">
                  <c:v>695479904.78522801</c:v>
                </c:pt>
                <c:pt idx="20">
                  <c:v>699877439.58457732</c:v>
                </c:pt>
                <c:pt idx="21">
                  <c:v>704286108.48405719</c:v>
                </c:pt>
                <c:pt idx="22">
                  <c:v>708706302.32709575</c:v>
                </c:pt>
                <c:pt idx="23">
                  <c:v>713138412.95393836</c:v>
                </c:pt>
                <c:pt idx="24">
                  <c:v>717582833.21031761</c:v>
                </c:pt>
                <c:pt idx="25">
                  <c:v>722039956.95619619</c:v>
                </c:pt>
                <c:pt idx="26">
                  <c:v>726510179.0745852</c:v>
                </c:pt>
                <c:pt idx="27">
                  <c:v>730993895.48043442</c:v>
                </c:pt>
                <c:pt idx="28">
                  <c:v>735491503.12960172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1-DD4C-A5BC-3729846BC1BB}"/>
            </c:ext>
          </c:extLst>
        </c:ser>
        <c:ser>
          <c:idx val="3"/>
          <c:order val="1"/>
          <c:tx>
            <c:strRef>
              <c:f>Buildings!$A$106</c:f>
              <c:strCache>
                <c:ptCount val="1"/>
                <c:pt idx="0">
                  <c:v>C1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accent6"/>
              </a:solidFill>
            </a:ln>
            <a:effectLst/>
          </c:spPr>
          <c:cat>
            <c:numRef>
              <c:f>Buildings!$C$103:$AE$103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Buildings!$C$106:$AE$106</c:f>
              <c:numCache>
                <c:formatCode>General</c:formatCode>
                <c:ptCount val="29"/>
                <c:pt idx="0">
                  <c:v>615069494.59053242</c:v>
                </c:pt>
                <c:pt idx="1">
                  <c:v>619138458.79481959</c:v>
                </c:pt>
                <c:pt idx="2">
                  <c:v>623040061.99910653</c:v>
                </c:pt>
                <c:pt idx="3">
                  <c:v>627072513.2033937</c:v>
                </c:pt>
                <c:pt idx="4">
                  <c:v>631314764.14125216</c:v>
                </c:pt>
                <c:pt idx="5">
                  <c:v>635768422.81268215</c:v>
                </c:pt>
                <c:pt idx="6">
                  <c:v>639871751.21768379</c:v>
                </c:pt>
                <c:pt idx="7">
                  <c:v>643829232.35625684</c:v>
                </c:pt>
                <c:pt idx="8">
                  <c:v>646585018.37302113</c:v>
                </c:pt>
                <c:pt idx="9">
                  <c:v>648139109.26797688</c:v>
                </c:pt>
                <c:pt idx="10">
                  <c:v>648537213.3326416</c:v>
                </c:pt>
                <c:pt idx="11">
                  <c:v>647782987.23033702</c:v>
                </c:pt>
                <c:pt idx="12">
                  <c:v>647020363.8738569</c:v>
                </c:pt>
                <c:pt idx="13">
                  <c:v>646250870.03668785</c:v>
                </c:pt>
                <c:pt idx="14">
                  <c:v>645476032.49231625</c:v>
                </c:pt>
                <c:pt idx="15">
                  <c:v>644697378.01422834</c:v>
                </c:pt>
                <c:pt idx="16">
                  <c:v>643916433.37591076</c:v>
                </c:pt>
                <c:pt idx="17">
                  <c:v>643134725.35085022</c:v>
                </c:pt>
                <c:pt idx="18">
                  <c:v>642353780.71253252</c:v>
                </c:pt>
                <c:pt idx="19">
                  <c:v>641575126.23444498</c:v>
                </c:pt>
                <c:pt idx="20">
                  <c:v>640717660.54589212</c:v>
                </c:pt>
                <c:pt idx="21">
                  <c:v>639778188.81212211</c:v>
                </c:pt>
                <c:pt idx="22">
                  <c:v>638753516.19838226</c:v>
                </c:pt>
                <c:pt idx="23">
                  <c:v>637640447.86992025</c:v>
                </c:pt>
                <c:pt idx="24">
                  <c:v>636435788.99198353</c:v>
                </c:pt>
                <c:pt idx="25">
                  <c:v>635136344.7298193</c:v>
                </c:pt>
                <c:pt idx="26">
                  <c:v>633738920.24867547</c:v>
                </c:pt>
                <c:pt idx="27">
                  <c:v>632240320.71379948</c:v>
                </c:pt>
                <c:pt idx="28">
                  <c:v>630637351.29043913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1-DD4C-A5BC-3729846BC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0905488"/>
        <c:axId val="1511910719"/>
      </c:areaChart>
      <c:dateAx>
        <c:axId val="1320905488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11910719"/>
        <c:crosses val="autoZero"/>
        <c:auto val="0"/>
        <c:lblOffset val="100"/>
        <c:baseTimeUnit val="days"/>
        <c:majorUnit val="2"/>
        <c:majorTimeUnit val="days"/>
      </c:dateAx>
      <c:valAx>
        <c:axId val="1511910719"/>
        <c:scaling>
          <c:orientation val="minMax"/>
          <c:max val="8000000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de-AT" sz="1050" b="1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050" b="1" noProof="0" dirty="0">
                    <a:solidFill>
                      <a:schemeClr val="tx1"/>
                    </a:solidFill>
                  </a:rPr>
                  <a:t>Mio. m</a:t>
                </a:r>
                <a:r>
                  <a:rPr lang="de-AT" sz="1050" b="1" baseline="30000" noProof="0" dirty="0">
                    <a:solidFill>
                      <a:schemeClr val="tx1"/>
                    </a:solidFill>
                  </a:rPr>
                  <a:t>2</a:t>
                </a:r>
                <a:r>
                  <a:rPr lang="de-AT" sz="1050" b="1" noProof="0" dirty="0">
                    <a:solidFill>
                      <a:schemeClr val="tx1"/>
                    </a:solidFill>
                  </a:rPr>
                  <a:t> Geschossfläche</a:t>
                </a:r>
              </a:p>
            </c:rich>
          </c:tx>
          <c:layout>
            <c:manualLayout>
              <c:xMode val="edge"/>
              <c:yMode val="edge"/>
              <c:x val="1.1328737474667564E-2"/>
              <c:y val="0.15507495885048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de-AT" sz="1050" b="1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0905488"/>
        <c:crossesAt val="1"/>
        <c:crossBetween val="midCat"/>
        <c:majorUnit val="100000000"/>
        <c:minorUnit val="1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AT" sz="1400" b="0" i="0" u="none" strike="noStrike" kern="1200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AT" sz="1400" b="1" noProof="0" dirty="0">
                <a:solidFill>
                  <a:schemeClr val="tx1"/>
                </a:solidFill>
              </a:rPr>
              <a:t>Materialverbrauch in Mio. t/a</a:t>
            </a:r>
            <a:endParaRPr lang="de-AT" sz="1400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AT" sz="1400" b="0" i="0" u="none" strike="noStrike" kern="1200" spc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areaChart>
        <c:grouping val="stacked"/>
        <c:varyColors val="0"/>
        <c:ser>
          <c:idx val="2"/>
          <c:order val="0"/>
          <c:tx>
            <c:strRef>
              <c:f>Buildings!$A$329</c:f>
              <c:strCache>
                <c:ptCount val="1"/>
                <c:pt idx="0">
                  <c:v>Therm. Sanierung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numRef>
              <c:f>Buildings!$B$327:$AD$327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Buildings!$B$329:$AD$329</c:f>
              <c:numCache>
                <c:formatCode>_-* #\ ##0_-;\-* #\ ##0_-;_-* "-"??_-;_-@_-</c:formatCode>
                <c:ptCount val="29"/>
                <c:pt idx="0">
                  <c:v>532.11728228353365</c:v>
                </c:pt>
                <c:pt idx="1">
                  <c:v>530.99564346379907</c:v>
                </c:pt>
                <c:pt idx="2">
                  <c:v>529.87400464406448</c:v>
                </c:pt>
                <c:pt idx="3">
                  <c:v>528.7523658243299</c:v>
                </c:pt>
                <c:pt idx="4">
                  <c:v>527.56841373683244</c:v>
                </c:pt>
                <c:pt idx="5">
                  <c:v>526.32214838157165</c:v>
                </c:pt>
                <c:pt idx="6">
                  <c:v>525.0135697585481</c:v>
                </c:pt>
                <c:pt idx="7">
                  <c:v>537.60648261090171</c:v>
                </c:pt>
                <c:pt idx="8">
                  <c:v>550.06064458703634</c:v>
                </c:pt>
                <c:pt idx="9">
                  <c:v>562.37107062553059</c:v>
                </c:pt>
                <c:pt idx="10">
                  <c:v>586.6904272707277</c:v>
                </c:pt>
                <c:pt idx="11">
                  <c:v>610.83399818756493</c:v>
                </c:pt>
                <c:pt idx="12">
                  <c:v>634.80257787020696</c:v>
                </c:pt>
                <c:pt idx="13">
                  <c:v>658.59758394549476</c:v>
                </c:pt>
                <c:pt idx="14">
                  <c:v>702.73898370446534</c:v>
                </c:pt>
                <c:pt idx="15">
                  <c:v>746.58439544156158</c:v>
                </c:pt>
                <c:pt idx="16">
                  <c:v>790.1365453622476</c:v>
                </c:pt>
                <c:pt idx="17">
                  <c:v>833.39928131080865</c:v>
                </c:pt>
                <c:pt idx="18">
                  <c:v>802.92396117977012</c:v>
                </c:pt>
                <c:pt idx="19">
                  <c:v>772.63109429674137</c:v>
                </c:pt>
                <c:pt idx="20">
                  <c:v>742.44408207732533</c:v>
                </c:pt>
                <c:pt idx="21">
                  <c:v>712.37063578840696</c:v>
                </c:pt>
                <c:pt idx="22">
                  <c:v>682.41846669687288</c:v>
                </c:pt>
                <c:pt idx="23">
                  <c:v>652.59528606960839</c:v>
                </c:pt>
                <c:pt idx="24">
                  <c:v>622.90880517349888</c:v>
                </c:pt>
                <c:pt idx="25">
                  <c:v>593.36673527543007</c:v>
                </c:pt>
                <c:pt idx="26">
                  <c:v>564.79771455297532</c:v>
                </c:pt>
                <c:pt idx="27">
                  <c:v>536.38198446921774</c:v>
                </c:pt>
                <c:pt idx="28">
                  <c:v>508.12702261628851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A-8546-9132-CF0AE9F7AB02}"/>
            </c:ext>
          </c:extLst>
        </c:ser>
        <c:ser>
          <c:idx val="0"/>
          <c:order val="1"/>
          <c:tx>
            <c:strRef>
              <c:f>Buildings!$A$330</c:f>
              <c:strCache>
                <c:ptCount val="1"/>
                <c:pt idx="0">
                  <c:v>Heizungstausch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Buildings!$B$327:$AD$327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Buildings!$B$330:$AD$330</c:f>
              <c:numCache>
                <c:formatCode>General</c:formatCode>
                <c:ptCount val="29"/>
              </c:numCache>
            </c:numRef>
          </c:val>
          <c:extLst>
            <c:ext xmlns:c16="http://schemas.microsoft.com/office/drawing/2014/chart" uri="{C3380CC4-5D6E-409C-BE32-E72D297353CC}">
              <c16:uniqueId val="{00000001-C2DA-8546-9132-CF0AE9F7AB02}"/>
            </c:ext>
          </c:extLst>
        </c:ser>
        <c:ser>
          <c:idx val="1"/>
          <c:order val="2"/>
          <c:tx>
            <c:strRef>
              <c:f>Buildings!$A$328</c:f>
              <c:strCache>
                <c:ptCount val="1"/>
                <c:pt idx="0">
                  <c:v>Neubau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  <a:effectLst/>
          </c:spPr>
          <c:cat>
            <c:numRef>
              <c:f>Buildings!$B$327:$AD$327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Buildings!$B$328:$AD$328</c:f>
              <c:numCache>
                <c:formatCode>_-* #\ ##0_-;\-* #\ ##0_-;_-* "-"??_-;_-@_-</c:formatCode>
                <c:ptCount val="29"/>
                <c:pt idx="0">
                  <c:v>31909.330202256268</c:v>
                </c:pt>
                <c:pt idx="1">
                  <c:v>30815.007460004985</c:v>
                </c:pt>
                <c:pt idx="2">
                  <c:v>31975.497470455532</c:v>
                </c:pt>
                <c:pt idx="3">
                  <c:v>33082.520333511398</c:v>
                </c:pt>
                <c:pt idx="4">
                  <c:v>34697.947975511313</c:v>
                </c:pt>
                <c:pt idx="5">
                  <c:v>33442.57619185705</c:v>
                </c:pt>
                <c:pt idx="6">
                  <c:v>33020.84491674156</c:v>
                </c:pt>
                <c:pt idx="7">
                  <c:v>26456.526737693188</c:v>
                </c:pt>
                <c:pt idx="8">
                  <c:v>19892.208558644823</c:v>
                </c:pt>
                <c:pt idx="9">
                  <c:v>13245.303102371794</c:v>
                </c:pt>
                <c:pt idx="10">
                  <c:v>6693.5041442001302</c:v>
                </c:pt>
                <c:pt idx="11">
                  <c:v>6732.6028804758334</c:v>
                </c:pt>
                <c:pt idx="12">
                  <c:v>6757.5137414524106</c:v>
                </c:pt>
                <c:pt idx="13">
                  <c:v>6768.4494843859884</c:v>
                </c:pt>
                <c:pt idx="14">
                  <c:v>6765.6228665326762</c:v>
                </c:pt>
                <c:pt idx="15">
                  <c:v>6749.2466451485961</c:v>
                </c:pt>
                <c:pt idx="16">
                  <c:v>6719.5335774898658</c:v>
                </c:pt>
                <c:pt idx="17">
                  <c:v>6676.6964208125983</c:v>
                </c:pt>
                <c:pt idx="18">
                  <c:v>6620.9479323729129</c:v>
                </c:pt>
                <c:pt idx="19">
                  <c:v>6439.5267165057758</c:v>
                </c:pt>
                <c:pt idx="20">
                  <c:v>6240.4405610439508</c:v>
                </c:pt>
                <c:pt idx="21">
                  <c:v>6024.0086018716111</c:v>
                </c:pt>
                <c:pt idx="22">
                  <c:v>5790.5499748729335</c:v>
                </c:pt>
                <c:pt idx="23">
                  <c:v>5540.3838159320985</c:v>
                </c:pt>
                <c:pt idx="24">
                  <c:v>5273.8292609332766</c:v>
                </c:pt>
                <c:pt idx="25">
                  <c:v>4991.2054457606482</c:v>
                </c:pt>
                <c:pt idx="26">
                  <c:v>4692.8315062983875</c:v>
                </c:pt>
                <c:pt idx="27">
                  <c:v>4379.0265784306712</c:v>
                </c:pt>
                <c:pt idx="28">
                  <c:v>4050.1097980416771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A-8546-9132-CF0AE9F7AB02}"/>
            </c:ext>
          </c:extLst>
        </c:ser>
        <c:ser>
          <c:idx val="3"/>
          <c:order val="3"/>
          <c:tx>
            <c:strRef>
              <c:f>Buildings!$A$331</c:f>
              <c:strCache>
                <c:ptCount val="1"/>
                <c:pt idx="0">
                  <c:v>A1-C1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Buildings!$B$327:$AD$327</c:f>
              <c:numCache>
                <c:formatCode>General</c:formatCode>
                <c:ptCount val="2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</c:numCache>
            </c:numRef>
          </c:cat>
          <c:val>
            <c:numRef>
              <c:f>Buildings!$B$331:$AD$331</c:f>
              <c:numCache>
                <c:formatCode>_-* #\ ##0_-;\-* #\ ##0_-;_-* "-"??_-;_-@_-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9459.2641020116898</c:v>
                </c:pt>
                <c:pt idx="8">
                  <c:v>14392.572231236169</c:v>
                </c:pt>
                <c:pt idx="9">
                  <c:v>22562.796096157461</c:v>
                </c:pt>
                <c:pt idx="10">
                  <c:v>29717.585999743351</c:v>
                </c:pt>
                <c:pt idx="11">
                  <c:v>30181.952790325202</c:v>
                </c:pt>
                <c:pt idx="12">
                  <c:v>30648.448781279043</c:v>
                </c:pt>
                <c:pt idx="13">
                  <c:v>31121.985311006021</c:v>
                </c:pt>
                <c:pt idx="14">
                  <c:v>31601.998807328138</c:v>
                </c:pt>
                <c:pt idx="15">
                  <c:v>32092.171861809577</c:v>
                </c:pt>
                <c:pt idx="16">
                  <c:v>32596.566262108361</c:v>
                </c:pt>
                <c:pt idx="17">
                  <c:v>33114.811756521849</c:v>
                </c:pt>
                <c:pt idx="18">
                  <c:v>33647.934625419155</c:v>
                </c:pt>
                <c:pt idx="19">
                  <c:v>34297.526937754592</c:v>
                </c:pt>
                <c:pt idx="20">
                  <c:v>34968.170544592242</c:v>
                </c:pt>
                <c:pt idx="21">
                  <c:v>35659.578969006441</c:v>
                </c:pt>
                <c:pt idx="22">
                  <c:v>36371.466406948937</c:v>
                </c:pt>
                <c:pt idx="23">
                  <c:v>37103.548325392563</c:v>
                </c:pt>
                <c:pt idx="24">
                  <c:v>37855.5416679591</c:v>
                </c:pt>
                <c:pt idx="25">
                  <c:v>38627.165108399255</c:v>
                </c:pt>
                <c:pt idx="26">
                  <c:v>39418.109860030985</c:v>
                </c:pt>
                <c:pt idx="27">
                  <c:v>40228.124884726865</c:v>
                </c:pt>
                <c:pt idx="28">
                  <c:v>41056.935977375761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DA-8546-9132-CF0AE9F7A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919551"/>
        <c:axId val="295863552"/>
      </c:areaChart>
      <c:catAx>
        <c:axId val="2969195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5863552"/>
        <c:crosses val="autoZero"/>
        <c:auto val="1"/>
        <c:lblAlgn val="ctr"/>
        <c:lblOffset val="100"/>
        <c:noMultiLvlLbl val="0"/>
      </c:catAx>
      <c:valAx>
        <c:axId val="2958635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50" b="1" dirty="0">
                    <a:solidFill>
                      <a:schemeClr val="tx1"/>
                    </a:solidFill>
                  </a:rPr>
                  <a:t>Mt/a</a:t>
                </a:r>
              </a:p>
            </c:rich>
          </c:tx>
          <c:layout>
            <c:manualLayout>
              <c:xMode val="edge"/>
              <c:yMode val="edge"/>
              <c:x val="9.8348576394676705E-3"/>
              <c:y val="0.4191930075930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6919551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9087811391994E-2"/>
          <c:y val="7.3223684210526316E-2"/>
          <c:w val="0.79852429711718131"/>
          <c:h val="0.76689009400385999"/>
        </c:manualLayout>
      </c:layout>
      <c:lineChart>
        <c:grouping val="standard"/>
        <c:varyColors val="0"/>
        <c:ser>
          <c:idx val="0"/>
          <c:order val="0"/>
          <c:tx>
            <c:strRef>
              <c:f>Add_Fig!$B$106</c:f>
              <c:strCache>
                <c:ptCount val="1"/>
                <c:pt idx="0">
                  <c:v>Historic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Add_Fig!$C$106:$CE$106</c:f>
              <c:numCache>
                <c:formatCode>_-* #,##0_-;\-* #,##0_-;_-* "-"??_-;_-@_-</c:formatCode>
                <c:ptCount val="81"/>
                <c:pt idx="0">
                  <c:v>13.239280353322185</c:v>
                </c:pt>
                <c:pt idx="1">
                  <c:v>13.095155723158239</c:v>
                </c:pt>
                <c:pt idx="2">
                  <c:v>13.096511387379913</c:v>
                </c:pt>
                <c:pt idx="3">
                  <c:v>13.849540558010586</c:v>
                </c:pt>
                <c:pt idx="4">
                  <c:v>14.753352739713559</c:v>
                </c:pt>
                <c:pt idx="5">
                  <c:v>14.807304156225923</c:v>
                </c:pt>
                <c:pt idx="6">
                  <c:v>15.177612804430909</c:v>
                </c:pt>
                <c:pt idx="7">
                  <c:v>14.598945090071107</c:v>
                </c:pt>
                <c:pt idx="8">
                  <c:v>15.486894413472003</c:v>
                </c:pt>
                <c:pt idx="9">
                  <c:v>16.067467809044967</c:v>
                </c:pt>
                <c:pt idx="10">
                  <c:v>16.725116534034921</c:v>
                </c:pt>
                <c:pt idx="11">
                  <c:v>16.981261920960037</c:v>
                </c:pt>
                <c:pt idx="12">
                  <c:v>18.130173677419787</c:v>
                </c:pt>
                <c:pt idx="13">
                  <c:v>18.169460587221096</c:v>
                </c:pt>
                <c:pt idx="14">
                  <c:v>19.330451920862259</c:v>
                </c:pt>
                <c:pt idx="15">
                  <c:v>18.975702522986456</c:v>
                </c:pt>
                <c:pt idx="16">
                  <c:v>19.612765435617757</c:v>
                </c:pt>
                <c:pt idx="17">
                  <c:v>19.896211777955681</c:v>
                </c:pt>
                <c:pt idx="18">
                  <c:v>19.686092178458498</c:v>
                </c:pt>
                <c:pt idx="19">
                  <c:v>20.31991600768005</c:v>
                </c:pt>
                <c:pt idx="20">
                  <c:v>20.302177248661728</c:v>
                </c:pt>
                <c:pt idx="21">
                  <c:v>20.371369150362057</c:v>
                </c:pt>
                <c:pt idx="22">
                  <c:v>19.648108949948853</c:v>
                </c:pt>
                <c:pt idx="23">
                  <c:v>19.049050057737702</c:v>
                </c:pt>
                <c:pt idx="24">
                  <c:v>19.879778178570991</c:v>
                </c:pt>
                <c:pt idx="25">
                  <c:v>19.700013763348295</c:v>
                </c:pt>
                <c:pt idx="26">
                  <c:v>19.423646906575886</c:v>
                </c:pt>
                <c:pt idx="27">
                  <c:v>19.476378718991434</c:v>
                </c:pt>
                <c:pt idx="28">
                  <c:v>18.652121089386778</c:v>
                </c:pt>
                <c:pt idx="29">
                  <c:v>19.338926605359184</c:v>
                </c:pt>
                <c:pt idx="30">
                  <c:v>19.510245392986654</c:v>
                </c:pt>
                <c:pt idx="31">
                  <c:v>19.383008084053611</c:v>
                </c:pt>
                <c:pt idx="32">
                  <c:v>19.566139313241731</c:v>
                </c:pt>
                <c:pt idx="33">
                  <c:v>19.341298809219488</c:v>
                </c:pt>
                <c:pt idx="34">
                  <c:v>18.861086712181702</c:v>
                </c:pt>
                <c:pt idx="35">
                  <c:v>19.072717490230563</c:v>
                </c:pt>
                <c:pt idx="36">
                  <c:v>19.595388543442276</c:v>
                </c:pt>
                <c:pt idx="37">
                  <c:v>20.441170257252423</c:v>
                </c:pt>
                <c:pt idx="38">
                  <c:v>19.644338961122937</c:v>
                </c:pt>
                <c:pt idx="39">
                  <c:v>20.256819630858178</c:v>
                </c:pt>
                <c:pt idx="40">
                  <c:v>20.046620413169496</c:v>
                </c:pt>
                <c:pt idx="41">
                  <c:v>19.489345902095973</c:v>
                </c:pt>
                <c:pt idx="42">
                  <c:v>20.880233164875147</c:v>
                </c:pt>
                <c:pt idx="43">
                  <c:v>19.657548175143965</c:v>
                </c:pt>
                <c:pt idx="44">
                  <c:v>20.534218844896323</c:v>
                </c:pt>
                <c:pt idx="45">
                  <c:v>20.808558477281714</c:v>
                </c:pt>
                <c:pt idx="46">
                  <c:v>21.049581457464598</c:v>
                </c:pt>
                <c:pt idx="47">
                  <c:v>21.164405244345375</c:v>
                </c:pt>
                <c:pt idx="48">
                  <c:v>20.125804589611619</c:v>
                </c:pt>
                <c:pt idx="49">
                  <c:v>18.738882954825776</c:v>
                </c:pt>
                <c:pt idx="50">
                  <c:v>19.00361712918691</c:v>
                </c:pt>
                <c:pt idx="51">
                  <c:v>20.058746979751128</c:v>
                </c:pt>
                <c:pt idx="52">
                  <c:v>19.220914272403419</c:v>
                </c:pt>
                <c:pt idx="53">
                  <c:v>18.745324063014966</c:v>
                </c:pt>
                <c:pt idx="54">
                  <c:v>18.574734828158256</c:v>
                </c:pt>
                <c:pt idx="55">
                  <c:v>18.005159719081618</c:v>
                </c:pt>
                <c:pt idx="56">
                  <c:v>18.670420414621962</c:v>
                </c:pt>
                <c:pt idx="57">
                  <c:v>18.427961510211915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6-6C4A-A9DE-93AF626E3D64}"/>
            </c:ext>
          </c:extLst>
        </c:ser>
        <c:ser>
          <c:idx val="5"/>
          <c:order val="1"/>
          <c:tx>
            <c:strRef>
              <c:f>Add_Fig!$B$111</c:f>
              <c:strCache>
                <c:ptCount val="1"/>
                <c:pt idx="0">
                  <c:v>R1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Add_Fig!$C$111:$CE$111</c:f>
              <c:numCache>
                <c:formatCode>General</c:formatCode>
                <c:ptCount val="81"/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76-6C4A-A9DE-93AF626E3D64}"/>
            </c:ext>
          </c:extLst>
        </c:ser>
        <c:ser>
          <c:idx val="6"/>
          <c:order val="2"/>
          <c:tx>
            <c:strRef>
              <c:f>Add_Fig!$B$112</c:f>
              <c:strCache>
                <c:ptCount val="1"/>
                <c:pt idx="0">
                  <c:v>A1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Add_Fig!$C$112:$CE$112</c:f>
              <c:numCache>
                <c:formatCode>General</c:formatCode>
                <c:ptCount val="81"/>
                <c:pt idx="80" formatCode="_-* #,##0_-;\-* #,##0_-;_-* &quot;-&quot;??_-;_-@_-">
                  <c:v>18.596300052621419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76-6C4A-A9DE-93AF626E3D64}"/>
            </c:ext>
          </c:extLst>
        </c:ser>
        <c:ser>
          <c:idx val="7"/>
          <c:order val="3"/>
          <c:tx>
            <c:strRef>
              <c:f>Add_Fig!$B$113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Add_Fig!$C$113:$CE$113</c:f>
              <c:numCache>
                <c:formatCode>General</c:formatCode>
                <c:ptCount val="81"/>
                <c:pt idx="80" formatCode="_-* #,##0_-;\-* #,##0_-;_-* &quot;-&quot;??_-;_-@_-">
                  <c:v>17.792029406663808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76-6C4A-A9DE-93AF626E3D64}"/>
            </c:ext>
          </c:extLst>
        </c:ser>
        <c:ser>
          <c:idx val="8"/>
          <c:order val="4"/>
          <c:tx>
            <c:strRef>
              <c:f>Add_Fig!$B$114</c:f>
              <c:strCache>
                <c:ptCount val="1"/>
                <c:pt idx="0">
                  <c:v>C1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Add_Fig!$C$114:$CE$114</c:f>
              <c:numCache>
                <c:formatCode>General</c:formatCode>
                <c:ptCount val="81"/>
                <c:pt idx="80" formatCode="_-* #,##0_-;\-* #,##0_-;_-* &quot;-&quot;??_-;_-@_-">
                  <c:v>11.672299657174809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76-6C4A-A9DE-93AF626E3D64}"/>
            </c:ext>
          </c:extLst>
        </c:ser>
        <c:ser>
          <c:idx val="13"/>
          <c:order val="5"/>
          <c:tx>
            <c:strRef>
              <c:f>Add_Fig!$B$119</c:f>
              <c:strCache>
                <c:ptCount val="1"/>
                <c:pt idx="0">
                  <c:v>R2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Add_Fig!$C$119:$CE$119</c:f>
              <c:numCache>
                <c:formatCode>General</c:formatCode>
                <c:ptCount val="81"/>
                <c:pt idx="80" formatCode="_-* #,##0_-;\-* #,##0_-;_-* &quot;-&quot;??_-;_-@_-">
                  <c:v>15.322565638812264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76-6C4A-A9DE-93AF626E3D64}"/>
            </c:ext>
          </c:extLst>
        </c:ser>
        <c:ser>
          <c:idx val="14"/>
          <c:order val="6"/>
          <c:tx>
            <c:strRef>
              <c:f>Add_Fig!$B$120</c:f>
              <c:strCache>
                <c:ptCount val="1"/>
                <c:pt idx="0">
                  <c:v>A2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Add_Fig!$C$120:$CE$120</c:f>
              <c:numCache>
                <c:formatCode>General</c:formatCode>
                <c:ptCount val="81"/>
                <c:pt idx="80" formatCode="_-* #,##0_-;\-* #,##0_-;_-* &quot;-&quot;??_-;_-@_-">
                  <c:v>14.734030522886677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76-6C4A-A9DE-93AF626E3D64}"/>
            </c:ext>
          </c:extLst>
        </c:ser>
        <c:ser>
          <c:idx val="15"/>
          <c:order val="7"/>
          <c:tx>
            <c:strRef>
              <c:f>Add_Fig!$B$121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Add_Fig!$C$121:$CE$121</c:f>
              <c:numCache>
                <c:formatCode>General</c:formatCode>
                <c:ptCount val="81"/>
                <c:pt idx="80" formatCode="_-* #,##0_-;\-* #,##0_-;_-* &quot;-&quot;??_-;_-@_-">
                  <c:v>13.938664962438327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76-6C4A-A9DE-93AF626E3D64}"/>
            </c:ext>
          </c:extLst>
        </c:ser>
        <c:ser>
          <c:idx val="16"/>
          <c:order val="8"/>
          <c:tx>
            <c:strRef>
              <c:f>Add_Fig!$B$122</c:f>
              <c:strCache>
                <c:ptCount val="1"/>
                <c:pt idx="0">
                  <c:v>C2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Add_Fig!$C$122:$CE$122</c:f>
              <c:numCache>
                <c:formatCode>General</c:formatCode>
                <c:ptCount val="81"/>
                <c:pt idx="80" formatCode="_-* #,##0_-;\-* #,##0_-;_-* &quot;-&quot;??_-;_-@_-">
                  <c:v>7.9809116052786813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776-6C4A-A9DE-93AF626E3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6345840"/>
        <c:axId val="1315983648"/>
      </c:lineChart>
      <c:catAx>
        <c:axId val="131634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59836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159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6345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9087811391994E-2"/>
          <c:y val="7.3223684210526316E-2"/>
          <c:w val="0.79852429711718131"/>
          <c:h val="0.76689009400385999"/>
        </c:manualLayout>
      </c:layout>
      <c:lineChart>
        <c:grouping val="standard"/>
        <c:varyColors val="0"/>
        <c:ser>
          <c:idx val="0"/>
          <c:order val="0"/>
          <c:tx>
            <c:strRef>
              <c:f>Add_Fig!$B$106</c:f>
              <c:strCache>
                <c:ptCount val="1"/>
                <c:pt idx="0">
                  <c:v>Historic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Add_Fig!$C$106:$CE$106</c:f>
              <c:numCache>
                <c:formatCode>_-* #,##0_-;\-* #,##0_-;_-* "-"??_-;_-@_-</c:formatCode>
                <c:ptCount val="81"/>
                <c:pt idx="0">
                  <c:v>13.239280353322185</c:v>
                </c:pt>
                <c:pt idx="1">
                  <c:v>13.095155723158239</c:v>
                </c:pt>
                <c:pt idx="2">
                  <c:v>13.096511387379913</c:v>
                </c:pt>
                <c:pt idx="3">
                  <c:v>13.849540558010586</c:v>
                </c:pt>
                <c:pt idx="4">
                  <c:v>14.753352739713559</c:v>
                </c:pt>
                <c:pt idx="5">
                  <c:v>14.807304156225923</c:v>
                </c:pt>
                <c:pt idx="6">
                  <c:v>15.177612804430909</c:v>
                </c:pt>
                <c:pt idx="7">
                  <c:v>14.598945090071107</c:v>
                </c:pt>
                <c:pt idx="8">
                  <c:v>15.486894413472003</c:v>
                </c:pt>
                <c:pt idx="9">
                  <c:v>16.067467809044967</c:v>
                </c:pt>
                <c:pt idx="10">
                  <c:v>16.725116534034921</c:v>
                </c:pt>
                <c:pt idx="11">
                  <c:v>16.981261920960037</c:v>
                </c:pt>
                <c:pt idx="12">
                  <c:v>18.130173677419787</c:v>
                </c:pt>
                <c:pt idx="13">
                  <c:v>18.169460587221096</c:v>
                </c:pt>
                <c:pt idx="14">
                  <c:v>19.330451920862259</c:v>
                </c:pt>
                <c:pt idx="15">
                  <c:v>18.975702522986456</c:v>
                </c:pt>
                <c:pt idx="16">
                  <c:v>19.612765435617757</c:v>
                </c:pt>
                <c:pt idx="17">
                  <c:v>19.896211777955681</c:v>
                </c:pt>
                <c:pt idx="18">
                  <c:v>19.686092178458498</c:v>
                </c:pt>
                <c:pt idx="19">
                  <c:v>20.31991600768005</c:v>
                </c:pt>
                <c:pt idx="20">
                  <c:v>20.302177248661728</c:v>
                </c:pt>
                <c:pt idx="21">
                  <c:v>20.371369150362057</c:v>
                </c:pt>
                <c:pt idx="22">
                  <c:v>19.648108949948853</c:v>
                </c:pt>
                <c:pt idx="23">
                  <c:v>19.049050057737702</c:v>
                </c:pt>
                <c:pt idx="24">
                  <c:v>19.879778178570991</c:v>
                </c:pt>
                <c:pt idx="25">
                  <c:v>19.700013763348295</c:v>
                </c:pt>
                <c:pt idx="26">
                  <c:v>19.423646906575886</c:v>
                </c:pt>
                <c:pt idx="27">
                  <c:v>19.476378718991434</c:v>
                </c:pt>
                <c:pt idx="28">
                  <c:v>18.652121089386778</c:v>
                </c:pt>
                <c:pt idx="29">
                  <c:v>19.338926605359184</c:v>
                </c:pt>
                <c:pt idx="30">
                  <c:v>19.510245392986654</c:v>
                </c:pt>
                <c:pt idx="31">
                  <c:v>19.383008084053611</c:v>
                </c:pt>
                <c:pt idx="32">
                  <c:v>19.566139313241731</c:v>
                </c:pt>
                <c:pt idx="33">
                  <c:v>19.341298809219488</c:v>
                </c:pt>
                <c:pt idx="34">
                  <c:v>18.861086712181702</c:v>
                </c:pt>
                <c:pt idx="35">
                  <c:v>19.072717490230563</c:v>
                </c:pt>
                <c:pt idx="36">
                  <c:v>19.595388543442276</c:v>
                </c:pt>
                <c:pt idx="37">
                  <c:v>20.441170257252423</c:v>
                </c:pt>
                <c:pt idx="38">
                  <c:v>19.644338961122937</c:v>
                </c:pt>
                <c:pt idx="39">
                  <c:v>20.256819630858178</c:v>
                </c:pt>
                <c:pt idx="40">
                  <c:v>20.046620413169496</c:v>
                </c:pt>
                <c:pt idx="41">
                  <c:v>19.489345902095973</c:v>
                </c:pt>
                <c:pt idx="42">
                  <c:v>20.880233164875147</c:v>
                </c:pt>
                <c:pt idx="43">
                  <c:v>19.657548175143965</c:v>
                </c:pt>
                <c:pt idx="44">
                  <c:v>20.534218844896323</c:v>
                </c:pt>
                <c:pt idx="45">
                  <c:v>20.808558477281714</c:v>
                </c:pt>
                <c:pt idx="46">
                  <c:v>21.049581457464598</c:v>
                </c:pt>
                <c:pt idx="47">
                  <c:v>21.164405244345375</c:v>
                </c:pt>
                <c:pt idx="48">
                  <c:v>20.125804589611619</c:v>
                </c:pt>
                <c:pt idx="49">
                  <c:v>18.738882954825776</c:v>
                </c:pt>
                <c:pt idx="50">
                  <c:v>19.00361712918691</c:v>
                </c:pt>
                <c:pt idx="51">
                  <c:v>20.058746979751128</c:v>
                </c:pt>
                <c:pt idx="52">
                  <c:v>19.220914272403419</c:v>
                </c:pt>
                <c:pt idx="53">
                  <c:v>18.745324063014966</c:v>
                </c:pt>
                <c:pt idx="54">
                  <c:v>18.574734828158256</c:v>
                </c:pt>
                <c:pt idx="55">
                  <c:v>18.005159719081618</c:v>
                </c:pt>
                <c:pt idx="56">
                  <c:v>18.670420414621962</c:v>
                </c:pt>
                <c:pt idx="57">
                  <c:v>18.427961510211915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6-6C4A-A9DE-93AF626E3D64}"/>
            </c:ext>
          </c:extLst>
        </c:ser>
        <c:ser>
          <c:idx val="1"/>
          <c:order val="1"/>
          <c:tx>
            <c:strRef>
              <c:f>Add_Fig!$B$107</c:f>
              <c:strCache>
                <c:ptCount val="1"/>
                <c:pt idx="0">
                  <c:v>R1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Add_Fig!$C$107:$CE$107</c:f>
              <c:numCache>
                <c:formatCode>General</c:formatCode>
                <c:ptCount val="81"/>
                <c:pt idx="57" formatCode="_-* #,##0_-;\-* #,##0_-;_-* &quot;-&quot;??_-;_-@_-">
                  <c:v>18.427961510211915</c:v>
                </c:pt>
                <c:pt idx="58" formatCode="_-* #,##0_-;\-* #,##0_-;_-* &quot;-&quot;??_-;_-@_-">
                  <c:v>18.69020959481454</c:v>
                </c:pt>
                <c:pt idx="59" formatCode="_-* #,##0_-;\-* #,##0_-;_-* &quot;-&quot;??_-;_-@_-">
                  <c:v>18.916761139122563</c:v>
                </c:pt>
                <c:pt idx="60" formatCode="_-* #,##0_-;\-* #,##0_-;_-* &quot;-&quot;??_-;_-@_-">
                  <c:v>17.363323804700446</c:v>
                </c:pt>
                <c:pt idx="61" formatCode="_-* #,##0_-;\-* #,##0_-;_-* &quot;-&quot;??_-;_-@_-">
                  <c:v>17.863670557899344</c:v>
                </c:pt>
                <c:pt idx="62" formatCode="_-* #,##0_-;\-* #,##0_-;_-* &quot;-&quot;??_-;_-@_-">
                  <c:v>18.569704262211353</c:v>
                </c:pt>
                <c:pt idx="63" formatCode="_-* #,##0_-;\-* #,##0_-;_-* &quot;-&quot;??_-;_-@_-">
                  <c:v>18.604605450205607</c:v>
                </c:pt>
                <c:pt idx="64" formatCode="_-* #,##0_-;\-* #,##0_-;_-* &quot;-&quot;??_-;_-@_-">
                  <c:v>18.687105818984119</c:v>
                </c:pt>
                <c:pt idx="65" formatCode="_-* #,##0_-;\-* #,##0_-;_-* &quot;-&quot;??_-;_-@_-">
                  <c:v>18.739394536723047</c:v>
                </c:pt>
                <c:pt idx="66" formatCode="_-* #,##0_-;\-* #,##0_-;_-* &quot;-&quot;??_-;_-@_-">
                  <c:v>18.760536655599523</c:v>
                </c:pt>
                <c:pt idx="67" formatCode="_-* #,##0_-;\-* #,##0_-;_-* &quot;-&quot;??_-;_-@_-">
                  <c:v>18.768758789738005</c:v>
                </c:pt>
                <c:pt idx="68" formatCode="_-* #,##0_-;\-* #,##0_-;_-* &quot;-&quot;??_-;_-@_-">
                  <c:v>18.782318552666421</c:v>
                </c:pt>
                <c:pt idx="69" formatCode="_-* #,##0_-;\-* #,##0_-;_-* &quot;-&quot;??_-;_-@_-">
                  <c:v>18.801276470852457</c:v>
                </c:pt>
                <c:pt idx="70" formatCode="_-* #,##0_-;\-* #,##0_-;_-* &quot;-&quot;??_-;_-@_-">
                  <c:v>18.825841431087586</c:v>
                </c:pt>
                <c:pt idx="71" formatCode="_-* #,##0_-;\-* #,##0_-;_-* &quot;-&quot;??_-;_-@_-">
                  <c:v>18.861883861906119</c:v>
                </c:pt>
                <c:pt idx="72" formatCode="_-* #,##0_-;\-* #,##0_-;_-* &quot;-&quot;??_-;_-@_-">
                  <c:v>18.90177569819582</c:v>
                </c:pt>
                <c:pt idx="73" formatCode="_-* #,##0_-;\-* #,##0_-;_-* &quot;-&quot;??_-;_-@_-">
                  <c:v>18.945538290700831</c:v>
                </c:pt>
                <c:pt idx="74" formatCode="_-* #,##0_-;\-* #,##0_-;_-* &quot;-&quot;??_-;_-@_-">
                  <c:v>18.993195195681011</c:v>
                </c:pt>
                <c:pt idx="75" formatCode="_-* #,##0_-;\-* #,##0_-;_-* &quot;-&quot;??_-;_-@_-">
                  <c:v>19.044772121445288</c:v>
                </c:pt>
                <c:pt idx="76" formatCode="_-* #,##0_-;\-* #,##0_-;_-* &quot;-&quot;??_-;_-@_-">
                  <c:v>19.10029696708165</c:v>
                </c:pt>
                <c:pt idx="77" formatCode="_-* #,##0_-;\-* #,##0_-;_-* &quot;-&quot;??_-;_-@_-">
                  <c:v>19.159799960597869</c:v>
                </c:pt>
                <c:pt idx="78" formatCode="_-* #,##0_-;\-* #,##0_-;_-* &quot;-&quot;??_-;_-@_-">
                  <c:v>19.223313902278598</c:v>
                </c:pt>
                <c:pt idx="79" formatCode="_-* #,##0_-;\-* #,##0_-;_-* &quot;-&quot;??_-;_-@_-">
                  <c:v>19.290874516164756</c:v>
                </c:pt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76-6C4A-A9DE-93AF626E3D64}"/>
            </c:ext>
          </c:extLst>
        </c:ser>
        <c:ser>
          <c:idx val="5"/>
          <c:order val="2"/>
          <c:tx>
            <c:strRef>
              <c:f>Add_Fig!$B$111</c:f>
              <c:strCache>
                <c:ptCount val="1"/>
                <c:pt idx="0">
                  <c:v>R1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Add_Fig!$C$111:$CE$111</c:f>
              <c:numCache>
                <c:formatCode>General</c:formatCode>
                <c:ptCount val="81"/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76-6C4A-A9DE-93AF626E3D64}"/>
            </c:ext>
          </c:extLst>
        </c:ser>
        <c:ser>
          <c:idx val="6"/>
          <c:order val="3"/>
          <c:tx>
            <c:strRef>
              <c:f>Add_Fig!$B$112</c:f>
              <c:strCache>
                <c:ptCount val="1"/>
                <c:pt idx="0">
                  <c:v>A1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Add_Fig!$C$112:$CE$112</c:f>
              <c:numCache>
                <c:formatCode>General</c:formatCode>
                <c:ptCount val="81"/>
                <c:pt idx="80" formatCode="_-* #,##0_-;\-* #,##0_-;_-* &quot;-&quot;??_-;_-@_-">
                  <c:v>18.596300052621419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76-6C4A-A9DE-93AF626E3D64}"/>
            </c:ext>
          </c:extLst>
        </c:ser>
        <c:ser>
          <c:idx val="7"/>
          <c:order val="4"/>
          <c:tx>
            <c:strRef>
              <c:f>Add_Fig!$B$113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Add_Fig!$C$113:$CE$113</c:f>
              <c:numCache>
                <c:formatCode>General</c:formatCode>
                <c:ptCount val="81"/>
                <c:pt idx="80" formatCode="_-* #,##0_-;\-* #,##0_-;_-* &quot;-&quot;??_-;_-@_-">
                  <c:v>17.792029406663808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76-6C4A-A9DE-93AF626E3D64}"/>
            </c:ext>
          </c:extLst>
        </c:ser>
        <c:ser>
          <c:idx val="8"/>
          <c:order val="5"/>
          <c:tx>
            <c:strRef>
              <c:f>Add_Fig!$B$114</c:f>
              <c:strCache>
                <c:ptCount val="1"/>
                <c:pt idx="0">
                  <c:v>C1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Add_Fig!$C$114:$CE$114</c:f>
              <c:numCache>
                <c:formatCode>General</c:formatCode>
                <c:ptCount val="81"/>
                <c:pt idx="80" formatCode="_-* #,##0_-;\-* #,##0_-;_-* &quot;-&quot;??_-;_-@_-">
                  <c:v>11.672299657174809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76-6C4A-A9DE-93AF626E3D64}"/>
            </c:ext>
          </c:extLst>
        </c:ser>
        <c:ser>
          <c:idx val="13"/>
          <c:order val="6"/>
          <c:tx>
            <c:strRef>
              <c:f>Add_Fig!$B$119</c:f>
              <c:strCache>
                <c:ptCount val="1"/>
                <c:pt idx="0">
                  <c:v>R2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Add_Fig!$C$119:$CE$119</c:f>
              <c:numCache>
                <c:formatCode>General</c:formatCode>
                <c:ptCount val="81"/>
                <c:pt idx="80" formatCode="_-* #,##0_-;\-* #,##0_-;_-* &quot;-&quot;??_-;_-@_-">
                  <c:v>15.322565638812264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76-6C4A-A9DE-93AF626E3D64}"/>
            </c:ext>
          </c:extLst>
        </c:ser>
        <c:ser>
          <c:idx val="14"/>
          <c:order val="7"/>
          <c:tx>
            <c:strRef>
              <c:f>Add_Fig!$B$120</c:f>
              <c:strCache>
                <c:ptCount val="1"/>
                <c:pt idx="0">
                  <c:v>A2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Add_Fig!$C$120:$CE$120</c:f>
              <c:numCache>
                <c:formatCode>General</c:formatCode>
                <c:ptCount val="81"/>
                <c:pt idx="80" formatCode="_-* #,##0_-;\-* #,##0_-;_-* &quot;-&quot;??_-;_-@_-">
                  <c:v>14.734030522886677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76-6C4A-A9DE-93AF626E3D64}"/>
            </c:ext>
          </c:extLst>
        </c:ser>
        <c:ser>
          <c:idx val="15"/>
          <c:order val="8"/>
          <c:tx>
            <c:strRef>
              <c:f>Add_Fig!$B$121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Add_Fig!$C$121:$CE$121</c:f>
              <c:numCache>
                <c:formatCode>General</c:formatCode>
                <c:ptCount val="81"/>
                <c:pt idx="80" formatCode="_-* #,##0_-;\-* #,##0_-;_-* &quot;-&quot;??_-;_-@_-">
                  <c:v>13.938664962438327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76-6C4A-A9DE-93AF626E3D64}"/>
            </c:ext>
          </c:extLst>
        </c:ser>
        <c:ser>
          <c:idx val="16"/>
          <c:order val="9"/>
          <c:tx>
            <c:strRef>
              <c:f>Add_Fig!$B$122</c:f>
              <c:strCache>
                <c:ptCount val="1"/>
                <c:pt idx="0">
                  <c:v>C2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Add_Fig!$C$122:$CE$122</c:f>
              <c:numCache>
                <c:formatCode>General</c:formatCode>
                <c:ptCount val="81"/>
                <c:pt idx="80" formatCode="_-* #,##0_-;\-* #,##0_-;_-* &quot;-&quot;??_-;_-@_-">
                  <c:v>7.9809116052786813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776-6C4A-A9DE-93AF626E3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6345840"/>
        <c:axId val="1315983648"/>
      </c:lineChart>
      <c:catAx>
        <c:axId val="131634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59836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159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6345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9087811391994E-2"/>
          <c:y val="7.3223684210526316E-2"/>
          <c:w val="0.79852429711718131"/>
          <c:h val="0.76689009400385999"/>
        </c:manualLayout>
      </c:layout>
      <c:lineChart>
        <c:grouping val="standard"/>
        <c:varyColors val="0"/>
        <c:ser>
          <c:idx val="0"/>
          <c:order val="0"/>
          <c:tx>
            <c:strRef>
              <c:f>Add_Fig!$B$106</c:f>
              <c:strCache>
                <c:ptCount val="1"/>
                <c:pt idx="0">
                  <c:v>Historic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Add_Fig!$C$106:$CE$106</c:f>
              <c:numCache>
                <c:formatCode>_-* #,##0_-;\-* #,##0_-;_-* "-"??_-;_-@_-</c:formatCode>
                <c:ptCount val="81"/>
                <c:pt idx="0">
                  <c:v>13.239280353322185</c:v>
                </c:pt>
                <c:pt idx="1">
                  <c:v>13.095155723158239</c:v>
                </c:pt>
                <c:pt idx="2">
                  <c:v>13.096511387379913</c:v>
                </c:pt>
                <c:pt idx="3">
                  <c:v>13.849540558010586</c:v>
                </c:pt>
                <c:pt idx="4">
                  <c:v>14.753352739713559</c:v>
                </c:pt>
                <c:pt idx="5">
                  <c:v>14.807304156225923</c:v>
                </c:pt>
                <c:pt idx="6">
                  <c:v>15.177612804430909</c:v>
                </c:pt>
                <c:pt idx="7">
                  <c:v>14.598945090071107</c:v>
                </c:pt>
                <c:pt idx="8">
                  <c:v>15.486894413472003</c:v>
                </c:pt>
                <c:pt idx="9">
                  <c:v>16.067467809044967</c:v>
                </c:pt>
                <c:pt idx="10">
                  <c:v>16.725116534034921</c:v>
                </c:pt>
                <c:pt idx="11">
                  <c:v>16.981261920960037</c:v>
                </c:pt>
                <c:pt idx="12">
                  <c:v>18.130173677419787</c:v>
                </c:pt>
                <c:pt idx="13">
                  <c:v>18.169460587221096</c:v>
                </c:pt>
                <c:pt idx="14">
                  <c:v>19.330451920862259</c:v>
                </c:pt>
                <c:pt idx="15">
                  <c:v>18.975702522986456</c:v>
                </c:pt>
                <c:pt idx="16">
                  <c:v>19.612765435617757</c:v>
                </c:pt>
                <c:pt idx="17">
                  <c:v>19.896211777955681</c:v>
                </c:pt>
                <c:pt idx="18">
                  <c:v>19.686092178458498</c:v>
                </c:pt>
                <c:pt idx="19">
                  <c:v>20.31991600768005</c:v>
                </c:pt>
                <c:pt idx="20">
                  <c:v>20.302177248661728</c:v>
                </c:pt>
                <c:pt idx="21">
                  <c:v>20.371369150362057</c:v>
                </c:pt>
                <c:pt idx="22">
                  <c:v>19.648108949948853</c:v>
                </c:pt>
                <c:pt idx="23">
                  <c:v>19.049050057737702</c:v>
                </c:pt>
                <c:pt idx="24">
                  <c:v>19.879778178570991</c:v>
                </c:pt>
                <c:pt idx="25">
                  <c:v>19.700013763348295</c:v>
                </c:pt>
                <c:pt idx="26">
                  <c:v>19.423646906575886</c:v>
                </c:pt>
                <c:pt idx="27">
                  <c:v>19.476378718991434</c:v>
                </c:pt>
                <c:pt idx="28">
                  <c:v>18.652121089386778</c:v>
                </c:pt>
                <c:pt idx="29">
                  <c:v>19.338926605359184</c:v>
                </c:pt>
                <c:pt idx="30">
                  <c:v>19.510245392986654</c:v>
                </c:pt>
                <c:pt idx="31">
                  <c:v>19.383008084053611</c:v>
                </c:pt>
                <c:pt idx="32">
                  <c:v>19.566139313241731</c:v>
                </c:pt>
                <c:pt idx="33">
                  <c:v>19.341298809219488</c:v>
                </c:pt>
                <c:pt idx="34">
                  <c:v>18.861086712181702</c:v>
                </c:pt>
                <c:pt idx="35">
                  <c:v>19.072717490230563</c:v>
                </c:pt>
                <c:pt idx="36">
                  <c:v>19.595388543442276</c:v>
                </c:pt>
                <c:pt idx="37">
                  <c:v>20.441170257252423</c:v>
                </c:pt>
                <c:pt idx="38">
                  <c:v>19.644338961122937</c:v>
                </c:pt>
                <c:pt idx="39">
                  <c:v>20.256819630858178</c:v>
                </c:pt>
                <c:pt idx="40">
                  <c:v>20.046620413169496</c:v>
                </c:pt>
                <c:pt idx="41">
                  <c:v>19.489345902095973</c:v>
                </c:pt>
                <c:pt idx="42">
                  <c:v>20.880233164875147</c:v>
                </c:pt>
                <c:pt idx="43">
                  <c:v>19.657548175143965</c:v>
                </c:pt>
                <c:pt idx="44">
                  <c:v>20.534218844896323</c:v>
                </c:pt>
                <c:pt idx="45">
                  <c:v>20.808558477281714</c:v>
                </c:pt>
                <c:pt idx="46">
                  <c:v>21.049581457464598</c:v>
                </c:pt>
                <c:pt idx="47">
                  <c:v>21.164405244345375</c:v>
                </c:pt>
                <c:pt idx="48">
                  <c:v>20.125804589611619</c:v>
                </c:pt>
                <c:pt idx="49">
                  <c:v>18.738882954825776</c:v>
                </c:pt>
                <c:pt idx="50">
                  <c:v>19.00361712918691</c:v>
                </c:pt>
                <c:pt idx="51">
                  <c:v>20.058746979751128</c:v>
                </c:pt>
                <c:pt idx="52">
                  <c:v>19.220914272403419</c:v>
                </c:pt>
                <c:pt idx="53">
                  <c:v>18.745324063014966</c:v>
                </c:pt>
                <c:pt idx="54">
                  <c:v>18.574734828158256</c:v>
                </c:pt>
                <c:pt idx="55">
                  <c:v>18.005159719081618</c:v>
                </c:pt>
                <c:pt idx="56">
                  <c:v>18.670420414621962</c:v>
                </c:pt>
                <c:pt idx="57">
                  <c:v>18.427961510211915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6-6C4A-A9DE-93AF626E3D64}"/>
            </c:ext>
          </c:extLst>
        </c:ser>
        <c:ser>
          <c:idx val="1"/>
          <c:order val="1"/>
          <c:tx>
            <c:strRef>
              <c:f>Add_Fig!$B$107</c:f>
              <c:strCache>
                <c:ptCount val="1"/>
                <c:pt idx="0">
                  <c:v>R1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Add_Fig!$C$107:$CE$107</c:f>
              <c:numCache>
                <c:formatCode>General</c:formatCode>
                <c:ptCount val="81"/>
                <c:pt idx="57" formatCode="_-* #,##0_-;\-* #,##0_-;_-* &quot;-&quot;??_-;_-@_-">
                  <c:v>18.427961510211915</c:v>
                </c:pt>
                <c:pt idx="58" formatCode="_-* #,##0_-;\-* #,##0_-;_-* &quot;-&quot;??_-;_-@_-">
                  <c:v>18.69020959481454</c:v>
                </c:pt>
                <c:pt idx="59" formatCode="_-* #,##0_-;\-* #,##0_-;_-* &quot;-&quot;??_-;_-@_-">
                  <c:v>18.916761139122563</c:v>
                </c:pt>
                <c:pt idx="60" formatCode="_-* #,##0_-;\-* #,##0_-;_-* &quot;-&quot;??_-;_-@_-">
                  <c:v>17.363323804700446</c:v>
                </c:pt>
                <c:pt idx="61" formatCode="_-* #,##0_-;\-* #,##0_-;_-* &quot;-&quot;??_-;_-@_-">
                  <c:v>17.863670557899344</c:v>
                </c:pt>
                <c:pt idx="62" formatCode="_-* #,##0_-;\-* #,##0_-;_-* &quot;-&quot;??_-;_-@_-">
                  <c:v>18.569704262211353</c:v>
                </c:pt>
                <c:pt idx="63" formatCode="_-* #,##0_-;\-* #,##0_-;_-* &quot;-&quot;??_-;_-@_-">
                  <c:v>18.604605450205607</c:v>
                </c:pt>
                <c:pt idx="64" formatCode="_-* #,##0_-;\-* #,##0_-;_-* &quot;-&quot;??_-;_-@_-">
                  <c:v>18.687105818984119</c:v>
                </c:pt>
                <c:pt idx="65" formatCode="_-* #,##0_-;\-* #,##0_-;_-* &quot;-&quot;??_-;_-@_-">
                  <c:v>18.739394536723047</c:v>
                </c:pt>
                <c:pt idx="66" formatCode="_-* #,##0_-;\-* #,##0_-;_-* &quot;-&quot;??_-;_-@_-">
                  <c:v>18.760536655599523</c:v>
                </c:pt>
                <c:pt idx="67" formatCode="_-* #,##0_-;\-* #,##0_-;_-* &quot;-&quot;??_-;_-@_-">
                  <c:v>18.768758789738005</c:v>
                </c:pt>
                <c:pt idx="68" formatCode="_-* #,##0_-;\-* #,##0_-;_-* &quot;-&quot;??_-;_-@_-">
                  <c:v>18.782318552666421</c:v>
                </c:pt>
                <c:pt idx="69" formatCode="_-* #,##0_-;\-* #,##0_-;_-* &quot;-&quot;??_-;_-@_-">
                  <c:v>18.801276470852457</c:v>
                </c:pt>
                <c:pt idx="70" formatCode="_-* #,##0_-;\-* #,##0_-;_-* &quot;-&quot;??_-;_-@_-">
                  <c:v>18.825841431087586</c:v>
                </c:pt>
                <c:pt idx="71" formatCode="_-* #,##0_-;\-* #,##0_-;_-* &quot;-&quot;??_-;_-@_-">
                  <c:v>18.861883861906119</c:v>
                </c:pt>
                <c:pt idx="72" formatCode="_-* #,##0_-;\-* #,##0_-;_-* &quot;-&quot;??_-;_-@_-">
                  <c:v>18.90177569819582</c:v>
                </c:pt>
                <c:pt idx="73" formatCode="_-* #,##0_-;\-* #,##0_-;_-* &quot;-&quot;??_-;_-@_-">
                  <c:v>18.945538290700831</c:v>
                </c:pt>
                <c:pt idx="74" formatCode="_-* #,##0_-;\-* #,##0_-;_-* &quot;-&quot;??_-;_-@_-">
                  <c:v>18.993195195681011</c:v>
                </c:pt>
                <c:pt idx="75" formatCode="_-* #,##0_-;\-* #,##0_-;_-* &quot;-&quot;??_-;_-@_-">
                  <c:v>19.044772121445288</c:v>
                </c:pt>
                <c:pt idx="76" formatCode="_-* #,##0_-;\-* #,##0_-;_-* &quot;-&quot;??_-;_-@_-">
                  <c:v>19.10029696708165</c:v>
                </c:pt>
                <c:pt idx="77" formatCode="_-* #,##0_-;\-* #,##0_-;_-* &quot;-&quot;??_-;_-@_-">
                  <c:v>19.159799960597869</c:v>
                </c:pt>
                <c:pt idx="78" formatCode="_-* #,##0_-;\-* #,##0_-;_-* &quot;-&quot;??_-;_-@_-">
                  <c:v>19.223313902278598</c:v>
                </c:pt>
                <c:pt idx="79" formatCode="_-* #,##0_-;\-* #,##0_-;_-* &quot;-&quot;??_-;_-@_-">
                  <c:v>19.290874516164756</c:v>
                </c:pt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76-6C4A-A9DE-93AF626E3D64}"/>
            </c:ext>
          </c:extLst>
        </c:ser>
        <c:ser>
          <c:idx val="2"/>
          <c:order val="2"/>
          <c:tx>
            <c:strRef>
              <c:f>Add_Fig!$B$108</c:f>
              <c:strCache>
                <c:ptCount val="1"/>
                <c:pt idx="0">
                  <c:v>A1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Add_Fig!$C$108:$CE$108</c:f>
              <c:numCache>
                <c:formatCode>General</c:formatCode>
                <c:ptCount val="81"/>
                <c:pt idx="57" formatCode="_-* #,##0_-;\-* #,##0_-;_-* &quot;-&quot;??_-;_-@_-">
                  <c:v>18.427961510211915</c:v>
                </c:pt>
                <c:pt idx="58" formatCode="_-* #,##0_-;\-* #,##0_-;_-* &quot;-&quot;??_-;_-@_-">
                  <c:v>18.691797223056028</c:v>
                </c:pt>
                <c:pt idx="59" formatCode="_-* #,##0_-;\-* #,##0_-;_-* &quot;-&quot;??_-;_-@_-">
                  <c:v>18.970177618934979</c:v>
                </c:pt>
                <c:pt idx="60" formatCode="_-* #,##0_-;\-* #,##0_-;_-* &quot;-&quot;??_-;_-@_-">
                  <c:v>17.289590712590584</c:v>
                </c:pt>
                <c:pt idx="61" formatCode="_-* #,##0_-;\-* #,##0_-;_-* &quot;-&quot;??_-;_-@_-">
                  <c:v>17.861640198948812</c:v>
                </c:pt>
                <c:pt idx="62" formatCode="_-* #,##0_-;\-* #,##0_-;_-* &quot;-&quot;??_-;_-@_-">
                  <c:v>18.507640712651053</c:v>
                </c:pt>
                <c:pt idx="63" formatCode="_-* #,##0_-;\-* #,##0_-;_-* &quot;-&quot;??_-;_-@_-">
                  <c:v>18.453802926937012</c:v>
                </c:pt>
                <c:pt idx="64" formatCode="_-* #,##0_-;\-* #,##0_-;_-* &quot;-&quot;??_-;_-@_-">
                  <c:v>18.520063261641404</c:v>
                </c:pt>
                <c:pt idx="65" formatCode="_-* #,##0_-;\-* #,##0_-;_-* &quot;-&quot;??_-;_-@_-">
                  <c:v>18.497216990847534</c:v>
                </c:pt>
                <c:pt idx="66" formatCode="_-* #,##0_-;\-* #,##0_-;_-* &quot;-&quot;??_-;_-@_-">
                  <c:v>18.480208552269726</c:v>
                </c:pt>
                <c:pt idx="67" formatCode="_-* #,##0_-;\-* #,##0_-;_-* &quot;-&quot;??_-;_-@_-">
                  <c:v>18.462502470842917</c:v>
                </c:pt>
                <c:pt idx="68" formatCode="_-* #,##0_-;\-* #,##0_-;_-* &quot;-&quot;??_-;_-@_-">
                  <c:v>18.445208462404821</c:v>
                </c:pt>
                <c:pt idx="69" formatCode="_-* #,##0_-;\-* #,##0_-;_-* &quot;-&quot;??_-;_-@_-">
                  <c:v>18.427529294025707</c:v>
                </c:pt>
                <c:pt idx="70" formatCode="_-* #,##0_-;\-* #,##0_-;_-* &quot;-&quot;??_-;_-@_-">
                  <c:v>18.400536314071559</c:v>
                </c:pt>
                <c:pt idx="71" formatCode="_-* #,##0_-;\-* #,##0_-;_-* &quot;-&quot;??_-;_-@_-">
                  <c:v>18.343484014693214</c:v>
                </c:pt>
                <c:pt idx="72" formatCode="_-* #,##0_-;\-* #,##0_-;_-* &quot;-&quot;??_-;_-@_-">
                  <c:v>18.351460092678213</c:v>
                </c:pt>
                <c:pt idx="73" formatCode="_-* #,##0_-;\-* #,##0_-;_-* &quot;-&quot;??_-;_-@_-">
                  <c:v>18.364190607374724</c:v>
                </c:pt>
                <c:pt idx="74" formatCode="_-* #,##0_-;\-* #,##0_-;_-* &quot;-&quot;??_-;_-@_-">
                  <c:v>18.382559142494053</c:v>
                </c:pt>
                <c:pt idx="75" formatCode="_-* #,##0_-;\-* #,##0_-;_-* &quot;-&quot;??_-;_-@_-">
                  <c:v>18.403287781906503</c:v>
                </c:pt>
                <c:pt idx="76" formatCode="_-* #,##0_-;\-* #,##0_-;_-* &quot;-&quot;??_-;_-@_-">
                  <c:v>18.431523211086329</c:v>
                </c:pt>
                <c:pt idx="77" formatCode="_-* #,##0_-;\-* #,##0_-;_-* &quot;-&quot;??_-;_-@_-">
                  <c:v>18.462135263597443</c:v>
                </c:pt>
                <c:pt idx="78" formatCode="_-* #,##0_-;\-* #,##0_-;_-* &quot;-&quot;??_-;_-@_-">
                  <c:v>18.502307601293445</c:v>
                </c:pt>
                <c:pt idx="79" formatCode="_-* #,##0_-;\-* #,##0_-;_-* &quot;-&quot;??_-;_-@_-">
                  <c:v>18.545180063455913</c:v>
                </c:pt>
                <c:pt idx="80" formatCode="_-* #,##0_-;\-* #,##0_-;_-* &quot;-&quot;??_-;_-@_-">
                  <c:v>18.596300052621419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76-6C4A-A9DE-93AF626E3D64}"/>
            </c:ext>
          </c:extLst>
        </c:ser>
        <c:ser>
          <c:idx val="5"/>
          <c:order val="3"/>
          <c:tx>
            <c:strRef>
              <c:f>Add_Fig!$B$111</c:f>
              <c:strCache>
                <c:ptCount val="1"/>
                <c:pt idx="0">
                  <c:v>R1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Add_Fig!$C$111:$CE$111</c:f>
              <c:numCache>
                <c:formatCode>General</c:formatCode>
                <c:ptCount val="81"/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76-6C4A-A9DE-93AF626E3D64}"/>
            </c:ext>
          </c:extLst>
        </c:ser>
        <c:ser>
          <c:idx val="6"/>
          <c:order val="4"/>
          <c:tx>
            <c:strRef>
              <c:f>Add_Fig!$B$112</c:f>
              <c:strCache>
                <c:ptCount val="1"/>
                <c:pt idx="0">
                  <c:v>A1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Add_Fig!$C$112:$CE$112</c:f>
              <c:numCache>
                <c:formatCode>General</c:formatCode>
                <c:ptCount val="81"/>
                <c:pt idx="80" formatCode="_-* #,##0_-;\-* #,##0_-;_-* &quot;-&quot;??_-;_-@_-">
                  <c:v>18.596300052621419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76-6C4A-A9DE-93AF626E3D64}"/>
            </c:ext>
          </c:extLst>
        </c:ser>
        <c:ser>
          <c:idx val="7"/>
          <c:order val="5"/>
          <c:tx>
            <c:strRef>
              <c:f>Add_Fig!$B$113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Add_Fig!$C$113:$CE$113</c:f>
              <c:numCache>
                <c:formatCode>General</c:formatCode>
                <c:ptCount val="81"/>
                <c:pt idx="80" formatCode="_-* #,##0_-;\-* #,##0_-;_-* &quot;-&quot;??_-;_-@_-">
                  <c:v>17.792029406663808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76-6C4A-A9DE-93AF626E3D64}"/>
            </c:ext>
          </c:extLst>
        </c:ser>
        <c:ser>
          <c:idx val="8"/>
          <c:order val="6"/>
          <c:tx>
            <c:strRef>
              <c:f>Add_Fig!$B$114</c:f>
              <c:strCache>
                <c:ptCount val="1"/>
                <c:pt idx="0">
                  <c:v>C1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Add_Fig!$C$114:$CE$114</c:f>
              <c:numCache>
                <c:formatCode>General</c:formatCode>
                <c:ptCount val="81"/>
                <c:pt idx="80" formatCode="_-* #,##0_-;\-* #,##0_-;_-* &quot;-&quot;??_-;_-@_-">
                  <c:v>11.672299657174809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76-6C4A-A9DE-93AF626E3D64}"/>
            </c:ext>
          </c:extLst>
        </c:ser>
        <c:ser>
          <c:idx val="13"/>
          <c:order val="7"/>
          <c:tx>
            <c:strRef>
              <c:f>Add_Fig!$B$119</c:f>
              <c:strCache>
                <c:ptCount val="1"/>
                <c:pt idx="0">
                  <c:v>R2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Add_Fig!$C$119:$CE$119</c:f>
              <c:numCache>
                <c:formatCode>General</c:formatCode>
                <c:ptCount val="81"/>
                <c:pt idx="80" formatCode="_-* #,##0_-;\-* #,##0_-;_-* &quot;-&quot;??_-;_-@_-">
                  <c:v>15.322565638812264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76-6C4A-A9DE-93AF626E3D64}"/>
            </c:ext>
          </c:extLst>
        </c:ser>
        <c:ser>
          <c:idx val="14"/>
          <c:order val="8"/>
          <c:tx>
            <c:strRef>
              <c:f>Add_Fig!$B$120</c:f>
              <c:strCache>
                <c:ptCount val="1"/>
                <c:pt idx="0">
                  <c:v>A2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Add_Fig!$C$120:$CE$120</c:f>
              <c:numCache>
                <c:formatCode>General</c:formatCode>
                <c:ptCount val="81"/>
                <c:pt idx="80" formatCode="_-* #,##0_-;\-* #,##0_-;_-* &quot;-&quot;??_-;_-@_-">
                  <c:v>14.734030522886677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76-6C4A-A9DE-93AF626E3D64}"/>
            </c:ext>
          </c:extLst>
        </c:ser>
        <c:ser>
          <c:idx val="15"/>
          <c:order val="9"/>
          <c:tx>
            <c:strRef>
              <c:f>Add_Fig!$B$121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Add_Fig!$C$121:$CE$121</c:f>
              <c:numCache>
                <c:formatCode>General</c:formatCode>
                <c:ptCount val="81"/>
                <c:pt idx="80" formatCode="_-* #,##0_-;\-* #,##0_-;_-* &quot;-&quot;??_-;_-@_-">
                  <c:v>13.938664962438327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76-6C4A-A9DE-93AF626E3D64}"/>
            </c:ext>
          </c:extLst>
        </c:ser>
        <c:ser>
          <c:idx val="16"/>
          <c:order val="10"/>
          <c:tx>
            <c:strRef>
              <c:f>Add_Fig!$B$122</c:f>
              <c:strCache>
                <c:ptCount val="1"/>
                <c:pt idx="0">
                  <c:v>C2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Add_Fig!$C$122:$CE$122</c:f>
              <c:numCache>
                <c:formatCode>General</c:formatCode>
                <c:ptCount val="81"/>
                <c:pt idx="80" formatCode="_-* #,##0_-;\-* #,##0_-;_-* &quot;-&quot;??_-;_-@_-">
                  <c:v>7.9809116052786813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776-6C4A-A9DE-93AF626E3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6345840"/>
        <c:axId val="1315983648"/>
      </c:lineChart>
      <c:catAx>
        <c:axId val="131634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59836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159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6345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9087811391994E-2"/>
          <c:y val="7.3223684210526316E-2"/>
          <c:w val="0.79852429711718131"/>
          <c:h val="0.76689009400385999"/>
        </c:manualLayout>
      </c:layout>
      <c:lineChart>
        <c:grouping val="standard"/>
        <c:varyColors val="0"/>
        <c:ser>
          <c:idx val="0"/>
          <c:order val="0"/>
          <c:tx>
            <c:strRef>
              <c:f>Add_Fig!$B$106</c:f>
              <c:strCache>
                <c:ptCount val="1"/>
                <c:pt idx="0">
                  <c:v>Historic</c:v>
                </c:pt>
              </c:strCache>
            </c:strRef>
          </c:tx>
          <c:spPr>
            <a:ln w="317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Add_Fig!$C$106:$CE$106</c:f>
              <c:numCache>
                <c:formatCode>_-* #,##0_-;\-* #,##0_-;_-* "-"??_-;_-@_-</c:formatCode>
                <c:ptCount val="81"/>
                <c:pt idx="0">
                  <c:v>13.239280353322185</c:v>
                </c:pt>
                <c:pt idx="1">
                  <c:v>13.095155723158239</c:v>
                </c:pt>
                <c:pt idx="2">
                  <c:v>13.096511387379913</c:v>
                </c:pt>
                <c:pt idx="3">
                  <c:v>13.849540558010586</c:v>
                </c:pt>
                <c:pt idx="4">
                  <c:v>14.753352739713559</c:v>
                </c:pt>
                <c:pt idx="5">
                  <c:v>14.807304156225923</c:v>
                </c:pt>
                <c:pt idx="6">
                  <c:v>15.177612804430909</c:v>
                </c:pt>
                <c:pt idx="7">
                  <c:v>14.598945090071107</c:v>
                </c:pt>
                <c:pt idx="8">
                  <c:v>15.486894413472003</c:v>
                </c:pt>
                <c:pt idx="9">
                  <c:v>16.067467809044967</c:v>
                </c:pt>
                <c:pt idx="10">
                  <c:v>16.725116534034921</c:v>
                </c:pt>
                <c:pt idx="11">
                  <c:v>16.981261920960037</c:v>
                </c:pt>
                <c:pt idx="12">
                  <c:v>18.130173677419787</c:v>
                </c:pt>
                <c:pt idx="13">
                  <c:v>18.169460587221096</c:v>
                </c:pt>
                <c:pt idx="14">
                  <c:v>19.330451920862259</c:v>
                </c:pt>
                <c:pt idx="15">
                  <c:v>18.975702522986456</c:v>
                </c:pt>
                <c:pt idx="16">
                  <c:v>19.612765435617757</c:v>
                </c:pt>
                <c:pt idx="17">
                  <c:v>19.896211777955681</c:v>
                </c:pt>
                <c:pt idx="18">
                  <c:v>19.686092178458498</c:v>
                </c:pt>
                <c:pt idx="19">
                  <c:v>20.31991600768005</c:v>
                </c:pt>
                <c:pt idx="20">
                  <c:v>20.302177248661728</c:v>
                </c:pt>
                <c:pt idx="21">
                  <c:v>20.371369150362057</c:v>
                </c:pt>
                <c:pt idx="22">
                  <c:v>19.648108949948853</c:v>
                </c:pt>
                <c:pt idx="23">
                  <c:v>19.049050057737702</c:v>
                </c:pt>
                <c:pt idx="24">
                  <c:v>19.879778178570991</c:v>
                </c:pt>
                <c:pt idx="25">
                  <c:v>19.700013763348295</c:v>
                </c:pt>
                <c:pt idx="26">
                  <c:v>19.423646906575886</c:v>
                </c:pt>
                <c:pt idx="27">
                  <c:v>19.476378718991434</c:v>
                </c:pt>
                <c:pt idx="28">
                  <c:v>18.652121089386778</c:v>
                </c:pt>
                <c:pt idx="29">
                  <c:v>19.338926605359184</c:v>
                </c:pt>
                <c:pt idx="30">
                  <c:v>19.510245392986654</c:v>
                </c:pt>
                <c:pt idx="31">
                  <c:v>19.383008084053611</c:v>
                </c:pt>
                <c:pt idx="32">
                  <c:v>19.566139313241731</c:v>
                </c:pt>
                <c:pt idx="33">
                  <c:v>19.341298809219488</c:v>
                </c:pt>
                <c:pt idx="34">
                  <c:v>18.861086712181702</c:v>
                </c:pt>
                <c:pt idx="35">
                  <c:v>19.072717490230563</c:v>
                </c:pt>
                <c:pt idx="36">
                  <c:v>19.595388543442276</c:v>
                </c:pt>
                <c:pt idx="37">
                  <c:v>20.441170257252423</c:v>
                </c:pt>
                <c:pt idx="38">
                  <c:v>19.644338961122937</c:v>
                </c:pt>
                <c:pt idx="39">
                  <c:v>20.256819630858178</c:v>
                </c:pt>
                <c:pt idx="40">
                  <c:v>20.046620413169496</c:v>
                </c:pt>
                <c:pt idx="41">
                  <c:v>19.489345902095973</c:v>
                </c:pt>
                <c:pt idx="42">
                  <c:v>20.880233164875147</c:v>
                </c:pt>
                <c:pt idx="43">
                  <c:v>19.657548175143965</c:v>
                </c:pt>
                <c:pt idx="44">
                  <c:v>20.534218844896323</c:v>
                </c:pt>
                <c:pt idx="45">
                  <c:v>20.808558477281714</c:v>
                </c:pt>
                <c:pt idx="46">
                  <c:v>21.049581457464598</c:v>
                </c:pt>
                <c:pt idx="47">
                  <c:v>21.164405244345375</c:v>
                </c:pt>
                <c:pt idx="48">
                  <c:v>20.125804589611619</c:v>
                </c:pt>
                <c:pt idx="49">
                  <c:v>18.738882954825776</c:v>
                </c:pt>
                <c:pt idx="50">
                  <c:v>19.00361712918691</c:v>
                </c:pt>
                <c:pt idx="51">
                  <c:v>20.058746979751128</c:v>
                </c:pt>
                <c:pt idx="52">
                  <c:v>19.220914272403419</c:v>
                </c:pt>
                <c:pt idx="53">
                  <c:v>18.745324063014966</c:v>
                </c:pt>
                <c:pt idx="54">
                  <c:v>18.574734828158256</c:v>
                </c:pt>
                <c:pt idx="55">
                  <c:v>18.005159719081618</c:v>
                </c:pt>
                <c:pt idx="56">
                  <c:v>18.670420414621962</c:v>
                </c:pt>
                <c:pt idx="57">
                  <c:v>18.427961510211915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76-6C4A-A9DE-93AF626E3D64}"/>
            </c:ext>
          </c:extLst>
        </c:ser>
        <c:ser>
          <c:idx val="1"/>
          <c:order val="1"/>
          <c:tx>
            <c:strRef>
              <c:f>Add_Fig!$B$107</c:f>
              <c:strCache>
                <c:ptCount val="1"/>
                <c:pt idx="0">
                  <c:v>R1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Add_Fig!$C$107:$CE$107</c:f>
              <c:numCache>
                <c:formatCode>General</c:formatCode>
                <c:ptCount val="81"/>
                <c:pt idx="57" formatCode="_-* #,##0_-;\-* #,##0_-;_-* &quot;-&quot;??_-;_-@_-">
                  <c:v>18.427961510211915</c:v>
                </c:pt>
                <c:pt idx="58" formatCode="_-* #,##0_-;\-* #,##0_-;_-* &quot;-&quot;??_-;_-@_-">
                  <c:v>18.69020959481454</c:v>
                </c:pt>
                <c:pt idx="59" formatCode="_-* #,##0_-;\-* #,##0_-;_-* &quot;-&quot;??_-;_-@_-">
                  <c:v>18.916761139122563</c:v>
                </c:pt>
                <c:pt idx="60" formatCode="_-* #,##0_-;\-* #,##0_-;_-* &quot;-&quot;??_-;_-@_-">
                  <c:v>17.363323804700446</c:v>
                </c:pt>
                <c:pt idx="61" formatCode="_-* #,##0_-;\-* #,##0_-;_-* &quot;-&quot;??_-;_-@_-">
                  <c:v>17.863670557899344</c:v>
                </c:pt>
                <c:pt idx="62" formatCode="_-* #,##0_-;\-* #,##0_-;_-* &quot;-&quot;??_-;_-@_-">
                  <c:v>18.569704262211353</c:v>
                </c:pt>
                <c:pt idx="63" formatCode="_-* #,##0_-;\-* #,##0_-;_-* &quot;-&quot;??_-;_-@_-">
                  <c:v>18.604605450205607</c:v>
                </c:pt>
                <c:pt idx="64" formatCode="_-* #,##0_-;\-* #,##0_-;_-* &quot;-&quot;??_-;_-@_-">
                  <c:v>18.687105818984119</c:v>
                </c:pt>
                <c:pt idx="65" formatCode="_-* #,##0_-;\-* #,##0_-;_-* &quot;-&quot;??_-;_-@_-">
                  <c:v>18.739394536723047</c:v>
                </c:pt>
                <c:pt idx="66" formatCode="_-* #,##0_-;\-* #,##0_-;_-* &quot;-&quot;??_-;_-@_-">
                  <c:v>18.760536655599523</c:v>
                </c:pt>
                <c:pt idx="67" formatCode="_-* #,##0_-;\-* #,##0_-;_-* &quot;-&quot;??_-;_-@_-">
                  <c:v>18.768758789738005</c:v>
                </c:pt>
                <c:pt idx="68" formatCode="_-* #,##0_-;\-* #,##0_-;_-* &quot;-&quot;??_-;_-@_-">
                  <c:v>18.782318552666421</c:v>
                </c:pt>
                <c:pt idx="69" formatCode="_-* #,##0_-;\-* #,##0_-;_-* &quot;-&quot;??_-;_-@_-">
                  <c:v>18.801276470852457</c:v>
                </c:pt>
                <c:pt idx="70" formatCode="_-* #,##0_-;\-* #,##0_-;_-* &quot;-&quot;??_-;_-@_-">
                  <c:v>18.825841431087586</c:v>
                </c:pt>
                <c:pt idx="71" formatCode="_-* #,##0_-;\-* #,##0_-;_-* &quot;-&quot;??_-;_-@_-">
                  <c:v>18.861883861906119</c:v>
                </c:pt>
                <c:pt idx="72" formatCode="_-* #,##0_-;\-* #,##0_-;_-* &quot;-&quot;??_-;_-@_-">
                  <c:v>18.90177569819582</c:v>
                </c:pt>
                <c:pt idx="73" formatCode="_-* #,##0_-;\-* #,##0_-;_-* &quot;-&quot;??_-;_-@_-">
                  <c:v>18.945538290700831</c:v>
                </c:pt>
                <c:pt idx="74" formatCode="_-* #,##0_-;\-* #,##0_-;_-* &quot;-&quot;??_-;_-@_-">
                  <c:v>18.993195195681011</c:v>
                </c:pt>
                <c:pt idx="75" formatCode="_-* #,##0_-;\-* #,##0_-;_-* &quot;-&quot;??_-;_-@_-">
                  <c:v>19.044772121445288</c:v>
                </c:pt>
                <c:pt idx="76" formatCode="_-* #,##0_-;\-* #,##0_-;_-* &quot;-&quot;??_-;_-@_-">
                  <c:v>19.10029696708165</c:v>
                </c:pt>
                <c:pt idx="77" formatCode="_-* #,##0_-;\-* #,##0_-;_-* &quot;-&quot;??_-;_-@_-">
                  <c:v>19.159799960597869</c:v>
                </c:pt>
                <c:pt idx="78" formatCode="_-* #,##0_-;\-* #,##0_-;_-* &quot;-&quot;??_-;_-@_-">
                  <c:v>19.223313902278598</c:v>
                </c:pt>
                <c:pt idx="79" formatCode="_-* #,##0_-;\-* #,##0_-;_-* &quot;-&quot;??_-;_-@_-">
                  <c:v>19.290874516164756</c:v>
                </c:pt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76-6C4A-A9DE-93AF626E3D64}"/>
            </c:ext>
          </c:extLst>
        </c:ser>
        <c:ser>
          <c:idx val="2"/>
          <c:order val="2"/>
          <c:tx>
            <c:strRef>
              <c:f>Add_Fig!$B$108</c:f>
              <c:strCache>
                <c:ptCount val="1"/>
                <c:pt idx="0">
                  <c:v>A1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Add_Fig!$C$108:$CE$108</c:f>
              <c:numCache>
                <c:formatCode>General</c:formatCode>
                <c:ptCount val="81"/>
                <c:pt idx="57" formatCode="_-* #,##0_-;\-* #,##0_-;_-* &quot;-&quot;??_-;_-@_-">
                  <c:v>18.427961510211915</c:v>
                </c:pt>
                <c:pt idx="58" formatCode="_-* #,##0_-;\-* #,##0_-;_-* &quot;-&quot;??_-;_-@_-">
                  <c:v>18.691797223056028</c:v>
                </c:pt>
                <c:pt idx="59" formatCode="_-* #,##0_-;\-* #,##0_-;_-* &quot;-&quot;??_-;_-@_-">
                  <c:v>18.970177618934979</c:v>
                </c:pt>
                <c:pt idx="60" formatCode="_-* #,##0_-;\-* #,##0_-;_-* &quot;-&quot;??_-;_-@_-">
                  <c:v>17.289590712590584</c:v>
                </c:pt>
                <c:pt idx="61" formatCode="_-* #,##0_-;\-* #,##0_-;_-* &quot;-&quot;??_-;_-@_-">
                  <c:v>17.861640198948812</c:v>
                </c:pt>
                <c:pt idx="62" formatCode="_-* #,##0_-;\-* #,##0_-;_-* &quot;-&quot;??_-;_-@_-">
                  <c:v>18.507640712651053</c:v>
                </c:pt>
                <c:pt idx="63" formatCode="_-* #,##0_-;\-* #,##0_-;_-* &quot;-&quot;??_-;_-@_-">
                  <c:v>18.453802926937012</c:v>
                </c:pt>
                <c:pt idx="64" formatCode="_-* #,##0_-;\-* #,##0_-;_-* &quot;-&quot;??_-;_-@_-">
                  <c:v>18.520063261641404</c:v>
                </c:pt>
                <c:pt idx="65" formatCode="_-* #,##0_-;\-* #,##0_-;_-* &quot;-&quot;??_-;_-@_-">
                  <c:v>18.497216990847534</c:v>
                </c:pt>
                <c:pt idx="66" formatCode="_-* #,##0_-;\-* #,##0_-;_-* &quot;-&quot;??_-;_-@_-">
                  <c:v>18.480208552269726</c:v>
                </c:pt>
                <c:pt idx="67" formatCode="_-* #,##0_-;\-* #,##0_-;_-* &quot;-&quot;??_-;_-@_-">
                  <c:v>18.462502470842917</c:v>
                </c:pt>
                <c:pt idx="68" formatCode="_-* #,##0_-;\-* #,##0_-;_-* &quot;-&quot;??_-;_-@_-">
                  <c:v>18.445208462404821</c:v>
                </c:pt>
                <c:pt idx="69" formatCode="_-* #,##0_-;\-* #,##0_-;_-* &quot;-&quot;??_-;_-@_-">
                  <c:v>18.427529294025707</c:v>
                </c:pt>
                <c:pt idx="70" formatCode="_-* #,##0_-;\-* #,##0_-;_-* &quot;-&quot;??_-;_-@_-">
                  <c:v>18.400536314071559</c:v>
                </c:pt>
                <c:pt idx="71" formatCode="_-* #,##0_-;\-* #,##0_-;_-* &quot;-&quot;??_-;_-@_-">
                  <c:v>18.343484014693214</c:v>
                </c:pt>
                <c:pt idx="72" formatCode="_-* #,##0_-;\-* #,##0_-;_-* &quot;-&quot;??_-;_-@_-">
                  <c:v>18.351460092678213</c:v>
                </c:pt>
                <c:pt idx="73" formatCode="_-* #,##0_-;\-* #,##0_-;_-* &quot;-&quot;??_-;_-@_-">
                  <c:v>18.364190607374724</c:v>
                </c:pt>
                <c:pt idx="74" formatCode="_-* #,##0_-;\-* #,##0_-;_-* &quot;-&quot;??_-;_-@_-">
                  <c:v>18.382559142494053</c:v>
                </c:pt>
                <c:pt idx="75" formatCode="_-* #,##0_-;\-* #,##0_-;_-* &quot;-&quot;??_-;_-@_-">
                  <c:v>18.403287781906503</c:v>
                </c:pt>
                <c:pt idx="76" formatCode="_-* #,##0_-;\-* #,##0_-;_-* &quot;-&quot;??_-;_-@_-">
                  <c:v>18.431523211086329</c:v>
                </c:pt>
                <c:pt idx="77" formatCode="_-* #,##0_-;\-* #,##0_-;_-* &quot;-&quot;??_-;_-@_-">
                  <c:v>18.462135263597443</c:v>
                </c:pt>
                <c:pt idx="78" formatCode="_-* #,##0_-;\-* #,##0_-;_-* &quot;-&quot;??_-;_-@_-">
                  <c:v>18.502307601293445</c:v>
                </c:pt>
                <c:pt idx="79" formatCode="_-* #,##0_-;\-* #,##0_-;_-* &quot;-&quot;??_-;_-@_-">
                  <c:v>18.545180063455913</c:v>
                </c:pt>
                <c:pt idx="80" formatCode="_-* #,##0_-;\-* #,##0_-;_-* &quot;-&quot;??_-;_-@_-">
                  <c:v>18.596300052621419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76-6C4A-A9DE-93AF626E3D64}"/>
            </c:ext>
          </c:extLst>
        </c:ser>
        <c:ser>
          <c:idx val="4"/>
          <c:order val="3"/>
          <c:tx>
            <c:strRef>
              <c:f>Add_Fig!$B$110</c:f>
              <c:strCache>
                <c:ptCount val="1"/>
                <c:pt idx="0">
                  <c:v>C1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Add_Fig!$C$110:$CE$110</c:f>
              <c:numCache>
                <c:formatCode>General</c:formatCode>
                <c:ptCount val="81"/>
                <c:pt idx="57" formatCode="_-* #,##0_-;\-* #,##0_-;_-* &quot;-&quot;??_-;_-@_-">
                  <c:v>18.427961510211915</c:v>
                </c:pt>
                <c:pt idx="58" formatCode="_-* #,##0_-;\-* #,##0_-;_-* &quot;-&quot;??_-;_-@_-">
                  <c:v>18.640235826922179</c:v>
                </c:pt>
                <c:pt idx="59" formatCode="_-* #,##0_-;\-* #,##0_-;_-* &quot;-&quot;??_-;_-@_-">
                  <c:v>17.793164228376778</c:v>
                </c:pt>
                <c:pt idx="60" formatCode="_-* #,##0_-;\-* #,##0_-;_-* &quot;-&quot;??_-;_-@_-">
                  <c:v>15.325832847177887</c:v>
                </c:pt>
                <c:pt idx="61" formatCode="_-* #,##0_-;\-* #,##0_-;_-* &quot;-&quot;??_-;_-@_-">
                  <c:v>14.838461174385705</c:v>
                </c:pt>
                <c:pt idx="62" formatCode="_-* #,##0_-;\-* #,##0_-;_-* &quot;-&quot;??_-;_-@_-">
                  <c:v>14.501377237802249</c:v>
                </c:pt>
                <c:pt idx="63" formatCode="_-* #,##0_-;\-* #,##0_-;_-* &quot;-&quot;??_-;_-@_-">
                  <c:v>14.319010082265848</c:v>
                </c:pt>
                <c:pt idx="64" formatCode="_-* #,##0_-;\-* #,##0_-;_-* &quot;-&quot;??_-;_-@_-">
                  <c:v>13.924972134740415</c:v>
                </c:pt>
                <c:pt idx="65" formatCode="_-* #,##0_-;\-* #,##0_-;_-* &quot;-&quot;??_-;_-@_-">
                  <c:v>13.587496612414295</c:v>
                </c:pt>
                <c:pt idx="66" formatCode="_-* #,##0_-;\-* #,##0_-;_-* &quot;-&quot;??_-;_-@_-">
                  <c:v>13.468261850157788</c:v>
                </c:pt>
                <c:pt idx="67" formatCode="_-* #,##0_-;\-* #,##0_-;_-* &quot;-&quot;??_-;_-@_-">
                  <c:v>13.349812340593465</c:v>
                </c:pt>
                <c:pt idx="68" formatCode="_-* #,##0_-;\-* #,##0_-;_-* &quot;-&quot;??_-;_-@_-">
                  <c:v>13.0765867272096</c:v>
                </c:pt>
                <c:pt idx="69" formatCode="_-* #,##0_-;\-* #,##0_-;_-* &quot;-&quot;??_-;_-@_-">
                  <c:v>12.79823055806736</c:v>
                </c:pt>
                <c:pt idx="70" formatCode="_-* #,##0_-;\-* #,##0_-;_-* &quot;-&quot;??_-;_-@_-">
                  <c:v>12.505632203656022</c:v>
                </c:pt>
                <c:pt idx="71" formatCode="_-* #,##0_-;\-* #,##0_-;_-* &quot;-&quot;??_-;_-@_-">
                  <c:v>12.365085114767577</c:v>
                </c:pt>
                <c:pt idx="72" formatCode="_-* #,##0_-;\-* #,##0_-;_-* &quot;-&quot;??_-;_-@_-">
                  <c:v>12.279571198532606</c:v>
                </c:pt>
                <c:pt idx="73" formatCode="_-* #,##0_-;\-* #,##0_-;_-* &quot;-&quot;??_-;_-@_-">
                  <c:v>12.196215631044199</c:v>
                </c:pt>
                <c:pt idx="74" formatCode="_-* #,##0_-;\-* #,##0_-;_-* &quot;-&quot;??_-;_-@_-">
                  <c:v>12.115874574308863</c:v>
                </c:pt>
                <c:pt idx="75" formatCode="_-* #,##0_-;\-* #,##0_-;_-* &quot;-&quot;??_-;_-@_-">
                  <c:v>12.037094499496337</c:v>
                </c:pt>
                <c:pt idx="76" formatCode="_-* #,##0_-;\-* #,##0_-;_-* &quot;-&quot;??_-;_-@_-">
                  <c:v>11.960626578487128</c:v>
                </c:pt>
                <c:pt idx="77" formatCode="_-* #,##0_-;\-* #,##0_-;_-* &quot;-&quot;??_-;_-@_-">
                  <c:v>11.885712086838195</c:v>
                </c:pt>
                <c:pt idx="78" formatCode="_-* #,##0_-;\-* #,##0_-;_-* &quot;-&quot;??_-;_-@_-">
                  <c:v>11.811629851093992</c:v>
                </c:pt>
                <c:pt idx="79" formatCode="_-* #,##0_-;\-* #,##0_-;_-* &quot;-&quot;??_-;_-@_-">
                  <c:v>11.741848179036875</c:v>
                </c:pt>
                <c:pt idx="80" formatCode="_-* #,##0_-;\-* #,##0_-;_-* &quot;-&quot;??_-;_-@_-">
                  <c:v>11.672299657174809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76-6C4A-A9DE-93AF626E3D64}"/>
            </c:ext>
          </c:extLst>
        </c:ser>
        <c:ser>
          <c:idx val="5"/>
          <c:order val="4"/>
          <c:tx>
            <c:strRef>
              <c:f>Add_Fig!$B$111</c:f>
              <c:strCache>
                <c:ptCount val="1"/>
                <c:pt idx="0">
                  <c:v>R1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Add_Fig!$C$111:$CE$111</c:f>
              <c:numCache>
                <c:formatCode>General</c:formatCode>
                <c:ptCount val="81"/>
                <c:pt idx="80" formatCode="_-* #,##0_-;\-* #,##0_-;_-* &quot;-&quot;??_-;_-@_-">
                  <c:v>19.362520908071801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776-6C4A-A9DE-93AF626E3D64}"/>
            </c:ext>
          </c:extLst>
        </c:ser>
        <c:ser>
          <c:idx val="6"/>
          <c:order val="5"/>
          <c:tx>
            <c:strRef>
              <c:f>Add_Fig!$B$112</c:f>
              <c:strCache>
                <c:ptCount val="1"/>
                <c:pt idx="0">
                  <c:v>A1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Add_Fig!$C$112:$CE$112</c:f>
              <c:numCache>
                <c:formatCode>General</c:formatCode>
                <c:ptCount val="81"/>
                <c:pt idx="80" formatCode="_-* #,##0_-;\-* #,##0_-;_-* &quot;-&quot;??_-;_-@_-">
                  <c:v>18.596300052621419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776-6C4A-A9DE-93AF626E3D64}"/>
            </c:ext>
          </c:extLst>
        </c:ser>
        <c:ser>
          <c:idx val="7"/>
          <c:order val="6"/>
          <c:tx>
            <c:strRef>
              <c:f>Add_Fig!$B$113</c:f>
              <c:strCache>
                <c:ptCount val="1"/>
                <c:pt idx="0">
                  <c:v>B1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Add_Fig!$C$113:$CE$113</c:f>
              <c:numCache>
                <c:formatCode>General</c:formatCode>
                <c:ptCount val="81"/>
                <c:pt idx="80" formatCode="_-* #,##0_-;\-* #,##0_-;_-* &quot;-&quot;??_-;_-@_-">
                  <c:v>17.792029406663808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776-6C4A-A9DE-93AF626E3D64}"/>
            </c:ext>
          </c:extLst>
        </c:ser>
        <c:ser>
          <c:idx val="8"/>
          <c:order val="7"/>
          <c:tx>
            <c:strRef>
              <c:f>Add_Fig!$B$114</c:f>
              <c:strCache>
                <c:ptCount val="1"/>
                <c:pt idx="0">
                  <c:v>C1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Add_Fig!$C$114:$CE$114</c:f>
              <c:numCache>
                <c:formatCode>General</c:formatCode>
                <c:ptCount val="81"/>
                <c:pt idx="80" formatCode="_-* #,##0_-;\-* #,##0_-;_-* &quot;-&quot;??_-;_-@_-">
                  <c:v>11.672299657174809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776-6C4A-A9DE-93AF626E3D64}"/>
            </c:ext>
          </c:extLst>
        </c:ser>
        <c:ser>
          <c:idx val="13"/>
          <c:order val="8"/>
          <c:tx>
            <c:strRef>
              <c:f>Add_Fig!$B$119</c:f>
              <c:strCache>
                <c:ptCount val="1"/>
                <c:pt idx="0">
                  <c:v>R2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Add_Fig!$C$119:$CE$119</c:f>
              <c:numCache>
                <c:formatCode>General</c:formatCode>
                <c:ptCount val="81"/>
                <c:pt idx="80" formatCode="_-* #,##0_-;\-* #,##0_-;_-* &quot;-&quot;??_-;_-@_-">
                  <c:v>15.322565638812264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776-6C4A-A9DE-93AF626E3D64}"/>
            </c:ext>
          </c:extLst>
        </c:ser>
        <c:ser>
          <c:idx val="14"/>
          <c:order val="9"/>
          <c:tx>
            <c:strRef>
              <c:f>Add_Fig!$B$120</c:f>
              <c:strCache>
                <c:ptCount val="1"/>
                <c:pt idx="0">
                  <c:v>A2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Add_Fig!$C$120:$CE$120</c:f>
              <c:numCache>
                <c:formatCode>General</c:formatCode>
                <c:ptCount val="81"/>
                <c:pt idx="80" formatCode="_-* #,##0_-;\-* #,##0_-;_-* &quot;-&quot;??_-;_-@_-">
                  <c:v>14.734030522886677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776-6C4A-A9DE-93AF626E3D64}"/>
            </c:ext>
          </c:extLst>
        </c:ser>
        <c:ser>
          <c:idx val="15"/>
          <c:order val="10"/>
          <c:tx>
            <c:strRef>
              <c:f>Add_Fig!$B$121</c:f>
              <c:strCache>
                <c:ptCount val="1"/>
                <c:pt idx="0">
                  <c:v>B2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Add_Fig!$C$121:$CE$121</c:f>
              <c:numCache>
                <c:formatCode>General</c:formatCode>
                <c:ptCount val="81"/>
                <c:pt idx="80" formatCode="_-* #,##0_-;\-* #,##0_-;_-* &quot;-&quot;??_-;_-@_-">
                  <c:v>13.938664962438327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776-6C4A-A9DE-93AF626E3D64}"/>
            </c:ext>
          </c:extLst>
        </c:ser>
        <c:ser>
          <c:idx val="16"/>
          <c:order val="11"/>
          <c:tx>
            <c:strRef>
              <c:f>Add_Fig!$B$122</c:f>
              <c:strCache>
                <c:ptCount val="1"/>
                <c:pt idx="0">
                  <c:v>C2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Add_Fig!$C$105:$CE$105</c:f>
              <c:numCache>
                <c:formatCode>General</c:formatCode>
                <c:ptCount val="8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  <c:pt idx="66">
                  <c:v>2026</c:v>
                </c:pt>
                <c:pt idx="67">
                  <c:v>2027</c:v>
                </c:pt>
                <c:pt idx="68">
                  <c:v>2028</c:v>
                </c:pt>
                <c:pt idx="69">
                  <c:v>2029</c:v>
                </c:pt>
                <c:pt idx="70">
                  <c:v>2030</c:v>
                </c:pt>
                <c:pt idx="71">
                  <c:v>2031</c:v>
                </c:pt>
                <c:pt idx="72">
                  <c:v>2032</c:v>
                </c:pt>
                <c:pt idx="73">
                  <c:v>2033</c:v>
                </c:pt>
                <c:pt idx="74">
                  <c:v>2034</c:v>
                </c:pt>
                <c:pt idx="75">
                  <c:v>2035</c:v>
                </c:pt>
                <c:pt idx="76">
                  <c:v>2036</c:v>
                </c:pt>
                <c:pt idx="77">
                  <c:v>2037</c:v>
                </c:pt>
                <c:pt idx="78">
                  <c:v>2038</c:v>
                </c:pt>
                <c:pt idx="79">
                  <c:v>2039</c:v>
                </c:pt>
                <c:pt idx="80">
                  <c:v>2040</c:v>
                </c:pt>
              </c:numCache>
            </c:numRef>
          </c:cat>
          <c:val>
            <c:numRef>
              <c:f>Add_Fig!$C$122:$CE$122</c:f>
              <c:numCache>
                <c:formatCode>General</c:formatCode>
                <c:ptCount val="81"/>
                <c:pt idx="80" formatCode="_-* #,##0_-;\-* #,##0_-;_-* &quot;-&quot;??_-;_-@_-">
                  <c:v>7.9809116052786813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776-6C4A-A9DE-93AF626E3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6345840"/>
        <c:axId val="1315983648"/>
      </c:lineChart>
      <c:catAx>
        <c:axId val="1316345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598364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159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63458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5FFC-4274-850A-FCAD-F8B2774E8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A69A2-53AB-45D9-B707-FE3BA67AD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28C55-B03D-B86D-6D86-70152275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9ABDE-0BCD-DCEE-79C9-5A1C74DC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269C-DEB3-E9E8-642F-53FA7592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B727-8997-793D-FA03-227BC6FE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0F8E4-F8C6-F33C-52CB-A361ADFD2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B4DC7-C087-6ACD-58D2-B9D392E1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A5D7-93F4-811D-F103-64D7A74B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366A3-1EB9-1B88-4EFC-01C8B808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526D5-5564-2CE1-5C8F-95658871C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18EA0-5936-D83C-87F7-6DE280C81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91A9-8294-9682-53DC-30207313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B77A-75D2-CBB7-ED74-EBAC68C5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384A9-DD90-59B0-A426-D7FCAE09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8E09-00C5-12E6-D6D2-1AD0E2BB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05C9-8622-F8C2-416E-AC6A4DA3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33BA-D9C7-FA29-35A3-B32760AA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67C8-E2A2-2593-1E9F-49ADC31C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A3426-78F6-2370-56DA-6CA329A0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7649-9439-B1AE-A2D9-0CC041C2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F117B-8FC7-8108-D21E-ACF6846E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D845C-D2E8-0B1A-8FC1-06990B6D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C4E41-920F-95BD-A398-0046ADDF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7BBAD-A936-023D-7200-C5F9836E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5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FBDA-120E-DD9C-6E2C-EE3F4E12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F620B-1B5A-B2D1-B2DC-7DD732ECA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1D7F-9341-A4AF-1119-46A4FB4F1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90778-8596-F2F0-6A5B-3EBB85D7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3BAC1-6C4A-B2B6-12F5-E6D6D685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BC91F-003A-93EC-48FE-906AE6B1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62F0-CBA8-7124-081C-DB71B02D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CAFBE-76E1-660E-D1F3-612DEC7B8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0120-417B-68FE-39F4-9FD816E53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60F6C-C484-4DD9-9AC0-D4DF26FB4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C213A-77CF-D64E-8CC9-47CDBBB9C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27233-2CC9-363D-8669-4C33A8F41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30EEF-48C4-A6EC-F107-FC13E84F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B3894-9780-2683-2BC5-855C9067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3327-21E0-C47C-9447-EEDD627B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2BFAA-3B5B-5EB7-6839-92614B97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027-036E-8DE2-2D78-0295A413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9B43-DBE5-3C08-C008-D5E78EBB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4CF06-3D90-FC6E-6A70-636BD186E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EF83A-BD2E-1C32-2DDB-83A35BFB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EB075-7132-D1EC-7C84-109EE0B4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3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B991-1A46-39D0-2812-31A06191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69C1-0553-7E51-E31F-9CFA84AC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6AA9E-B4B4-4D20-2708-FA311281A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C5FF1-DCA5-A9D0-1371-7F43B198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290EB-0630-6C2C-1363-2FA9F609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BED6-19B3-191C-83F2-247C345B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7392-0BF6-B291-1B09-E209959C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6C970-B92F-E877-D701-63301E4EC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79EF2-691E-44A5-21D0-CD68A419B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664C4-C816-212B-60C3-DD0E2DC6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24C2C-F202-3689-9F65-7550C899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2D2E-A557-A2AB-3ACB-071E5D7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19950-ED75-9165-DF50-5A50EFBE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D678B-3CA8-DB6B-BBDF-D78A53CE0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CFB6C-A098-A6FA-8F98-100C58AD5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83B318-3A37-4245-AF6D-89BFD7FDAE78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D6F3-491C-F052-D110-75A10D0E9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0D7D4-758E-D721-FB27-E1BB9F615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FC5AA-825F-A840-9A8D-4A868FF9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0B17EC-5357-58B0-61BF-85C6BD6B9D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3523" y="2182961"/>
            <a:ext cx="6758354" cy="183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400"/>
              </a:spcAft>
            </a:pPr>
            <a:r>
              <a:rPr lang="de-AT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Neubau auf unbebautem Land ist unvereinbar mit Zielen der Kreislaufwirtschaft und kritisch für die Klimaziele – es geht auch ohne </a:t>
            </a:r>
            <a:endParaRPr lang="en-ZA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E45CB45-7676-FBFF-2964-88C96DCC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37" y="6146799"/>
            <a:ext cx="1148863" cy="7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3C2A8-740C-B0DF-4A18-353AF67F572E}"/>
              </a:ext>
            </a:extLst>
          </p:cNvPr>
          <p:cNvSpPr txBox="1"/>
          <p:nvPr/>
        </p:nvSpPr>
        <p:spPr>
          <a:xfrm>
            <a:off x="105507" y="638907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 Haas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F47F2-C06B-0D21-C084-B341B8E98BE2}"/>
              </a:ext>
            </a:extLst>
          </p:cNvPr>
          <p:cNvSpPr txBox="1"/>
          <p:nvPr/>
        </p:nvSpPr>
        <p:spPr>
          <a:xfrm>
            <a:off x="4759567" y="6406607"/>
            <a:ext cx="26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/>
              <a:t>Pressegespräch 3.4.2024</a:t>
            </a:r>
          </a:p>
        </p:txBody>
      </p:sp>
    </p:spTree>
    <p:extLst>
      <p:ext uri="{BB962C8B-B14F-4D97-AF65-F5344CB8AC3E}">
        <p14:creationId xmlns:p14="http://schemas.microsoft.com/office/powerpoint/2010/main" val="158910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4EA557-4071-A15B-2040-567978E28A01}"/>
              </a:ext>
            </a:extLst>
          </p:cNvPr>
          <p:cNvSpPr/>
          <p:nvPr/>
        </p:nvSpPr>
        <p:spPr>
          <a:xfrm>
            <a:off x="107648" y="301744"/>
            <a:ext cx="11998971" cy="6090420"/>
          </a:xfrm>
          <a:prstGeom prst="roundRect">
            <a:avLst>
              <a:gd name="adj" fmla="val 7220"/>
            </a:avLst>
          </a:prstGeom>
          <a:solidFill>
            <a:schemeClr val="accent4">
              <a:lumMod val="20000"/>
              <a:lumOff val="80000"/>
              <a:alpha val="2693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518910-D03E-9AFA-B762-61922B405048}"/>
              </a:ext>
            </a:extLst>
          </p:cNvPr>
          <p:cNvGraphicFramePr/>
          <p:nvPr/>
        </p:nvGraphicFramePr>
        <p:xfrm>
          <a:off x="71064" y="583455"/>
          <a:ext cx="11109960" cy="63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CBDD4A1-A4F0-714D-7BA9-56CE55B41DC8}"/>
              </a:ext>
            </a:extLst>
          </p:cNvPr>
          <p:cNvGrpSpPr/>
          <p:nvPr/>
        </p:nvGrpSpPr>
        <p:grpSpPr>
          <a:xfrm>
            <a:off x="8462829" y="3030856"/>
            <a:ext cx="252000" cy="252000"/>
            <a:chOff x="8546961" y="3850215"/>
            <a:chExt cx="252000" cy="25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FD77E5-73C8-5A2A-2AE0-907BD3AF7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0961" y="3904215"/>
              <a:ext cx="144000" cy="14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385AD68E-C6AC-A9AE-30F5-C7A2420CC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6961" y="3850215"/>
              <a:ext cx="252000" cy="252000"/>
            </a:xfrm>
            <a:prstGeom prst="plus">
              <a:avLst>
                <a:gd name="adj" fmla="val 4905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DDD54C-A7C1-37AE-5C02-C6CCC63E8526}"/>
              </a:ext>
            </a:extLst>
          </p:cNvPr>
          <p:cNvCxnSpPr>
            <a:cxnSpLocks/>
          </p:cNvCxnSpPr>
          <p:nvPr/>
        </p:nvCxnSpPr>
        <p:spPr>
          <a:xfrm flipV="1">
            <a:off x="7806968" y="3233786"/>
            <a:ext cx="712304" cy="824948"/>
          </a:xfrm>
          <a:prstGeom prst="straightConnector1">
            <a:avLst/>
          </a:prstGeom>
          <a:ln w="15875">
            <a:solidFill>
              <a:schemeClr val="tx1"/>
            </a:solidFill>
            <a:headEnd w="sm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4FE08A-D306-A0C8-3FC8-5146DFCE8944}"/>
              </a:ext>
            </a:extLst>
          </p:cNvPr>
          <p:cNvSpPr txBox="1"/>
          <p:nvPr/>
        </p:nvSpPr>
        <p:spPr>
          <a:xfrm flipH="1">
            <a:off x="285384" y="351407"/>
            <a:ext cx="114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/>
              <a:t>Inländ</a:t>
            </a:r>
            <a:r>
              <a:rPr lang="de-AT" sz="2400" b="1" dirty="0"/>
              <a:t>. Materialverbrauch in t/Kopf für Österreich von 1960 bis 2040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655FD-CBF2-6622-0AF1-2A010EF5B422}"/>
              </a:ext>
            </a:extLst>
          </p:cNvPr>
          <p:cNvSpPr txBox="1"/>
          <p:nvPr/>
        </p:nvSpPr>
        <p:spPr>
          <a:xfrm>
            <a:off x="4454769" y="3923524"/>
            <a:ext cx="340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t/Kopf Ziel der Kreislaufwirtschaftsstrategie für 2030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D5BE7-77D2-63B3-13DE-5F448C66A890}"/>
              </a:ext>
            </a:extLst>
          </p:cNvPr>
          <p:cNvSpPr txBox="1"/>
          <p:nvPr/>
        </p:nvSpPr>
        <p:spPr>
          <a:xfrm>
            <a:off x="9701272" y="1863772"/>
            <a:ext cx="199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Weiter-Wie-Bisher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7CE3B-C0E6-9376-1240-71A77BDAC2C2}"/>
              </a:ext>
            </a:extLst>
          </p:cNvPr>
          <p:cNvSpPr txBox="1"/>
          <p:nvPr/>
        </p:nvSpPr>
        <p:spPr>
          <a:xfrm>
            <a:off x="9701265" y="2157810"/>
            <a:ext cx="239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4"/>
                </a:solidFill>
              </a:rPr>
              <a:t>Weiter-Wie-Bisher </a:t>
            </a:r>
          </a:p>
          <a:p>
            <a:r>
              <a:rPr lang="de-AT" dirty="0">
                <a:solidFill>
                  <a:schemeClr val="accent4"/>
                </a:solidFill>
              </a:rPr>
              <a:t>inkl. Dekarbonisierung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7D5E6-EC52-AD14-D0F2-DE25B8CB3BD6}"/>
              </a:ext>
            </a:extLst>
          </p:cNvPr>
          <p:cNvSpPr txBox="1"/>
          <p:nvPr/>
        </p:nvSpPr>
        <p:spPr>
          <a:xfrm>
            <a:off x="9700542" y="3150773"/>
            <a:ext cx="224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6"/>
                </a:solidFill>
              </a:rPr>
              <a:t>Trendwende mit Neubaustopp auf unbebautem Land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6E060-78E5-5F58-31BC-C6A6567CC90D}"/>
              </a:ext>
            </a:extLst>
          </p:cNvPr>
          <p:cNvSpPr txBox="1"/>
          <p:nvPr/>
        </p:nvSpPr>
        <p:spPr>
          <a:xfrm>
            <a:off x="9701326" y="910207"/>
            <a:ext cx="220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Szenarien für den Gebäude-, Transport und Stromsektor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F998735-4386-F5C9-9C7F-D21F97049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8D0950D8-0004-9102-E47E-3550B18818FD}"/>
              </a:ext>
            </a:extLst>
          </p:cNvPr>
          <p:cNvSpPr/>
          <p:nvPr/>
        </p:nvSpPr>
        <p:spPr>
          <a:xfrm rot="18770389">
            <a:off x="8310803" y="1709908"/>
            <a:ext cx="369027" cy="3749237"/>
          </a:xfrm>
          <a:prstGeom prst="triangle">
            <a:avLst/>
          </a:prstGeom>
          <a:solidFill>
            <a:schemeClr val="bg1">
              <a:lumMod val="65000"/>
              <a:alpha val="391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F4533-0F92-E1E8-2F6D-71DEC625D4BE}"/>
              </a:ext>
            </a:extLst>
          </p:cNvPr>
          <p:cNvSpPr/>
          <p:nvPr/>
        </p:nvSpPr>
        <p:spPr>
          <a:xfrm>
            <a:off x="9705945" y="4039136"/>
            <a:ext cx="377050" cy="1150496"/>
          </a:xfrm>
          <a:prstGeom prst="rect">
            <a:avLst/>
          </a:prstGeom>
          <a:solidFill>
            <a:srgbClr val="F3F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3CF6A-E5B4-0C85-BFD5-FBA4509F93B8}"/>
              </a:ext>
            </a:extLst>
          </p:cNvPr>
          <p:cNvSpPr txBox="1"/>
          <p:nvPr/>
        </p:nvSpPr>
        <p:spPr>
          <a:xfrm>
            <a:off x="9700311" y="4337704"/>
            <a:ext cx="2473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Pfad zur Erreichung des 7 t </a:t>
            </a:r>
            <a:r>
              <a:rPr lang="de-A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Materialfuss</a:t>
            </a: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-abdruck-Ziels der Kreislaufwirtschafts-strategie (pro Kopf) </a:t>
            </a:r>
          </a:p>
        </p:txBody>
      </p:sp>
    </p:spTree>
    <p:extLst>
      <p:ext uri="{BB962C8B-B14F-4D97-AF65-F5344CB8AC3E}">
        <p14:creationId xmlns:p14="http://schemas.microsoft.com/office/powerpoint/2010/main" val="51001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493985-4D6F-4DCF-44A8-829455DC0D91}"/>
              </a:ext>
            </a:extLst>
          </p:cNvPr>
          <p:cNvSpPr txBox="1"/>
          <p:nvPr/>
        </p:nvSpPr>
        <p:spPr>
          <a:xfrm>
            <a:off x="247615" y="8676"/>
            <a:ext cx="11747664" cy="83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400"/>
              </a:spcAft>
            </a:pPr>
            <a:r>
              <a:rPr lang="de-AT" sz="2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Neubau auf unbebautem Land ist unvereinbar mit Zielen der Kreislaufwirtschaft und kritisch für die Klimaziele – es geht auch ohne </a:t>
            </a:r>
            <a:endParaRPr lang="en-ZA" sz="2800" kern="10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F1331-FAEE-DBEC-1388-00D3ABAD9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2" t="1063" r="20448" b="14290"/>
          <a:stretch/>
        </p:blipFill>
        <p:spPr>
          <a:xfrm>
            <a:off x="416036" y="1269765"/>
            <a:ext cx="5290540" cy="5239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10A9A-E107-FB68-E087-DAD033623DA2}"/>
              </a:ext>
            </a:extLst>
          </p:cNvPr>
          <p:cNvSpPr txBox="1"/>
          <p:nvPr/>
        </p:nvSpPr>
        <p:spPr>
          <a:xfrm>
            <a:off x="269907" y="900354"/>
            <a:ext cx="3951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/>
              <a:t>Global 2020 – Dreifache planetarer Krise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3405C9-3F56-4C55-508C-D37E30FD2CA3}"/>
              </a:ext>
            </a:extLst>
          </p:cNvPr>
          <p:cNvGrpSpPr/>
          <p:nvPr/>
        </p:nvGrpSpPr>
        <p:grpSpPr>
          <a:xfrm>
            <a:off x="3120173" y="5769511"/>
            <a:ext cx="2734218" cy="771943"/>
            <a:chOff x="2900092" y="5276748"/>
            <a:chExt cx="2734218" cy="7719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070A5B-DF40-4730-826E-EAC43BC1B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543" t="84800"/>
            <a:stretch/>
          </p:blipFill>
          <p:spPr>
            <a:xfrm>
              <a:off x="2911720" y="5276748"/>
              <a:ext cx="2722590" cy="77194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53553C-2EFB-CA0A-9651-DE0D7B14FC74}"/>
                </a:ext>
              </a:extLst>
            </p:cNvPr>
            <p:cNvSpPr txBox="1"/>
            <p:nvPr/>
          </p:nvSpPr>
          <p:spPr>
            <a:xfrm>
              <a:off x="3915438" y="5301022"/>
              <a:ext cx="1196967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de-AT" sz="900">
                  <a:latin typeface="Arial Narrow" panose="020B0604020202020204" pitchFamily="34" charset="0"/>
                  <a:cs typeface="Arial Narrow" panose="020B0604020202020204" pitchFamily="34" charset="0"/>
                </a:rPr>
                <a:t>Grenze überschritten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3087F1-AFF4-706B-B8EC-F20582F8B5EC}"/>
                </a:ext>
              </a:extLst>
            </p:cNvPr>
            <p:cNvSpPr txBox="1"/>
            <p:nvPr/>
          </p:nvSpPr>
          <p:spPr>
            <a:xfrm>
              <a:off x="3565794" y="5734546"/>
              <a:ext cx="140281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AT" sz="900">
                  <a:latin typeface="Arial Narrow" panose="020B0604020202020204" pitchFamily="34" charset="0"/>
                  <a:cs typeface="Arial Narrow" panose="020B0604020202020204" pitchFamily="34" charset="0"/>
                </a:rPr>
                <a:t>Zone steigenden </a:t>
              </a:r>
            </a:p>
            <a:p>
              <a:pPr algn="ctr"/>
              <a:r>
                <a:rPr lang="de-AT" sz="900">
                  <a:latin typeface="Arial Narrow" panose="020B0604020202020204" pitchFamily="34" charset="0"/>
                  <a:cs typeface="Arial Narrow" panose="020B0604020202020204" pitchFamily="34" charset="0"/>
                </a:rPr>
                <a:t>Risikos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9D9D8C-48BA-B321-D7DC-07CBC1013497}"/>
                </a:ext>
              </a:extLst>
            </p:cNvPr>
            <p:cNvSpPr txBox="1"/>
            <p:nvPr/>
          </p:nvSpPr>
          <p:spPr>
            <a:xfrm>
              <a:off x="4972279" y="5729996"/>
              <a:ext cx="5324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de-AT" sz="900">
                  <a:latin typeface="Arial Narrow" panose="020B0604020202020204" pitchFamily="34" charset="0"/>
                  <a:cs typeface="Arial Narrow" panose="020B0604020202020204" pitchFamily="34" charset="0"/>
                </a:rPr>
                <a:t>Hochrisiko Zone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44D8F3-F2F0-DF10-68B5-BE2B7B2383DD}"/>
                </a:ext>
              </a:extLst>
            </p:cNvPr>
            <p:cNvSpPr txBox="1"/>
            <p:nvPr/>
          </p:nvSpPr>
          <p:spPr>
            <a:xfrm>
              <a:off x="2900092" y="5730195"/>
              <a:ext cx="72356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AT" sz="900">
                  <a:latin typeface="Arial Narrow" panose="020B0604020202020204" pitchFamily="34" charset="0"/>
                  <a:cs typeface="Arial Narrow" panose="020B0604020202020204" pitchFamily="34" charset="0"/>
                </a:rPr>
                <a:t>Sicherer Handlungsraum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8343E9-10D1-DD09-44C3-F462A99FD74C}"/>
              </a:ext>
            </a:extLst>
          </p:cNvPr>
          <p:cNvSpPr txBox="1"/>
          <p:nvPr/>
        </p:nvSpPr>
        <p:spPr>
          <a:xfrm>
            <a:off x="3881841" y="3841914"/>
            <a:ext cx="18415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sz="1400"/>
              <a:t>Stratosphärischer Ozonabbau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5F6515-312B-B419-C7EF-4B8A99F45A5B}"/>
              </a:ext>
            </a:extLst>
          </p:cNvPr>
          <p:cNvSpPr txBox="1"/>
          <p:nvPr/>
        </p:nvSpPr>
        <p:spPr>
          <a:xfrm>
            <a:off x="4009711" y="4801798"/>
            <a:ext cx="150043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sz="1400"/>
              <a:t>Atmosphärische Aerosolladung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A9CE71-088A-FE9E-F0B8-9ED8D28F66A0}"/>
              </a:ext>
            </a:extLst>
          </p:cNvPr>
          <p:cNvSpPr txBox="1"/>
          <p:nvPr/>
        </p:nvSpPr>
        <p:spPr>
          <a:xfrm>
            <a:off x="4435645" y="1984581"/>
            <a:ext cx="10985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AT" sz="1400" b="1" dirty="0">
                <a:solidFill>
                  <a:schemeClr val="accent5">
                    <a:lumMod val="75000"/>
                  </a:schemeClr>
                </a:solidFill>
              </a:rPr>
              <a:t>Neuartige</a:t>
            </a:r>
          </a:p>
          <a:p>
            <a:r>
              <a:rPr lang="de-AT" sz="1400" b="1" dirty="0">
                <a:solidFill>
                  <a:schemeClr val="accent5">
                    <a:lumMod val="75000"/>
                  </a:schemeClr>
                </a:solidFill>
              </a:rPr>
              <a:t>Grenzen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F62AB2-4379-4A23-D128-351A107C4479}"/>
              </a:ext>
            </a:extLst>
          </p:cNvPr>
          <p:cNvSpPr txBox="1"/>
          <p:nvPr/>
        </p:nvSpPr>
        <p:spPr>
          <a:xfrm>
            <a:off x="2511019" y="1364457"/>
            <a:ext cx="130081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AT" sz="1400" b="1" dirty="0">
                <a:solidFill>
                  <a:schemeClr val="accent5">
                    <a:lumMod val="75000"/>
                  </a:schemeClr>
                </a:solidFill>
              </a:rPr>
              <a:t>Klimawandel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6BCE35-908F-079B-5D6D-785A5F97BF28}"/>
              </a:ext>
            </a:extLst>
          </p:cNvPr>
          <p:cNvSpPr txBox="1"/>
          <p:nvPr/>
        </p:nvSpPr>
        <p:spPr>
          <a:xfrm>
            <a:off x="2332019" y="1804819"/>
            <a:ext cx="840089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AT" sz="1050" dirty="0"/>
              <a:t>CO2 Konzentration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90C096-295D-FE68-1880-B64723036F9E}"/>
              </a:ext>
            </a:extLst>
          </p:cNvPr>
          <p:cNvSpPr txBox="1"/>
          <p:nvPr/>
        </p:nvSpPr>
        <p:spPr>
          <a:xfrm>
            <a:off x="3187734" y="1804818"/>
            <a:ext cx="66788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050"/>
            </a:lvl1pPr>
          </a:lstStyle>
          <a:p>
            <a:r>
              <a:rPr lang="de-AT" dirty="0"/>
              <a:t>Strahlungs-antrieb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15460B-53AB-AB1A-84E4-A0F8ED5A635A}"/>
              </a:ext>
            </a:extLst>
          </p:cNvPr>
          <p:cNvSpPr txBox="1"/>
          <p:nvPr/>
        </p:nvSpPr>
        <p:spPr>
          <a:xfrm>
            <a:off x="115630" y="2287197"/>
            <a:ext cx="126390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r"/>
            <a:r>
              <a:rPr lang="de-AT" b="1" dirty="0">
                <a:solidFill>
                  <a:schemeClr val="accent5">
                    <a:lumMod val="75000"/>
                  </a:schemeClr>
                </a:solidFill>
              </a:rPr>
              <a:t>Unversehrtheit </a:t>
            </a:r>
          </a:p>
          <a:p>
            <a:pPr algn="r"/>
            <a:r>
              <a:rPr lang="de-AT" b="1" dirty="0">
                <a:solidFill>
                  <a:schemeClr val="accent5">
                    <a:lumMod val="75000"/>
                  </a:schemeClr>
                </a:solidFill>
              </a:rPr>
              <a:t>der Biosphäre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3B60C8-CDE5-FD2E-701B-AADE9CD9F0F9}"/>
              </a:ext>
            </a:extLst>
          </p:cNvPr>
          <p:cNvSpPr txBox="1"/>
          <p:nvPr/>
        </p:nvSpPr>
        <p:spPr>
          <a:xfrm>
            <a:off x="1043637" y="2736287"/>
            <a:ext cx="634759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endParaRPr lang="de-AT" sz="1050" dirty="0"/>
          </a:p>
          <a:p>
            <a:pPr algn="ctr"/>
            <a:r>
              <a:rPr lang="de-AT" sz="1050" dirty="0"/>
              <a:t>Funktional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038E95-7A96-E9DD-98FA-AC217ECCECA6}"/>
              </a:ext>
            </a:extLst>
          </p:cNvPr>
          <p:cNvSpPr txBox="1"/>
          <p:nvPr/>
        </p:nvSpPr>
        <p:spPr>
          <a:xfrm>
            <a:off x="1578279" y="2137791"/>
            <a:ext cx="634759" cy="161583"/>
          </a:xfrm>
          <a:prstGeom prst="rect">
            <a:avLst/>
          </a:prstGeom>
          <a:solidFill>
            <a:srgbClr val="D23639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AT" sz="1050">
                <a:solidFill>
                  <a:schemeClr val="bg1"/>
                </a:solidFill>
              </a:rPr>
              <a:t>Genetisch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9B37D-4EDD-C083-59EA-2C508C5183A3}"/>
              </a:ext>
            </a:extLst>
          </p:cNvPr>
          <p:cNvSpPr txBox="1"/>
          <p:nvPr/>
        </p:nvSpPr>
        <p:spPr>
          <a:xfrm>
            <a:off x="178130" y="3741184"/>
            <a:ext cx="148350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pPr algn="r"/>
            <a:r>
              <a:rPr lang="de-AT" dirty="0"/>
              <a:t>Veränderungen im Landsystem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C75366-2DDF-B390-8D2A-E80045B6A706}"/>
              </a:ext>
            </a:extLst>
          </p:cNvPr>
          <p:cNvSpPr txBox="1"/>
          <p:nvPr/>
        </p:nvSpPr>
        <p:spPr>
          <a:xfrm>
            <a:off x="1608539" y="4588671"/>
            <a:ext cx="460440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r"/>
            <a:r>
              <a:rPr lang="de-AT" sz="1050"/>
              <a:t>Grün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F37A83-ABAB-9CEA-F105-24A9EB656205}"/>
              </a:ext>
            </a:extLst>
          </p:cNvPr>
          <p:cNvSpPr txBox="1"/>
          <p:nvPr/>
        </p:nvSpPr>
        <p:spPr>
          <a:xfrm>
            <a:off x="1836702" y="5086062"/>
            <a:ext cx="273115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r"/>
            <a:r>
              <a:rPr lang="de-AT" sz="1050"/>
              <a:t>Blau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10070E-F098-DEBD-B7FD-EBE5D0AD943C}"/>
              </a:ext>
            </a:extLst>
          </p:cNvPr>
          <p:cNvSpPr txBox="1"/>
          <p:nvPr/>
        </p:nvSpPr>
        <p:spPr>
          <a:xfrm>
            <a:off x="1597445" y="6056574"/>
            <a:ext cx="146499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sz="1400"/>
            </a:lvl1pPr>
          </a:lstStyle>
          <a:p>
            <a:pPr algn="ctr"/>
            <a:r>
              <a:rPr lang="de-AT" b="1" dirty="0">
                <a:solidFill>
                  <a:schemeClr val="accent5">
                    <a:lumMod val="75000"/>
                  </a:schemeClr>
                </a:solidFill>
              </a:rPr>
              <a:t>Biogeochemische Flüsse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14EFF1-ABCC-B737-561A-C9B7FA75CA23}"/>
              </a:ext>
            </a:extLst>
          </p:cNvPr>
          <p:cNvSpPr txBox="1"/>
          <p:nvPr/>
        </p:nvSpPr>
        <p:spPr>
          <a:xfrm>
            <a:off x="3128414" y="5332595"/>
            <a:ext cx="1011752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AT"/>
              <a:t>Versauerung </a:t>
            </a:r>
          </a:p>
          <a:p>
            <a:r>
              <a:rPr lang="de-AT"/>
              <a:t>der Ozeane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CD6F4D-7F07-DBFD-5A36-E77F4E571BC0}"/>
              </a:ext>
            </a:extLst>
          </p:cNvPr>
          <p:cNvSpPr/>
          <p:nvPr/>
        </p:nvSpPr>
        <p:spPr>
          <a:xfrm>
            <a:off x="3119101" y="5769511"/>
            <a:ext cx="2578446" cy="7719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C8F796-9E7B-9D58-D0FD-E2701A41989A}"/>
              </a:ext>
            </a:extLst>
          </p:cNvPr>
          <p:cNvSpPr txBox="1"/>
          <p:nvPr/>
        </p:nvSpPr>
        <p:spPr>
          <a:xfrm>
            <a:off x="-135751" y="5055852"/>
            <a:ext cx="18415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de-AT" sz="1400"/>
              <a:t>Veränderung des Süßwassers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D48C9B-BBEF-4556-EDDF-A05DD4C29780}"/>
              </a:ext>
            </a:extLst>
          </p:cNvPr>
          <p:cNvSpPr txBox="1"/>
          <p:nvPr/>
        </p:nvSpPr>
        <p:spPr>
          <a:xfrm>
            <a:off x="118753" y="6550223"/>
            <a:ext cx="1911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Richardson et al. 2023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D0B47C4-0D66-8575-BCE6-0227FD7217F4}"/>
              </a:ext>
            </a:extLst>
          </p:cNvPr>
          <p:cNvSpPr/>
          <p:nvPr/>
        </p:nvSpPr>
        <p:spPr>
          <a:xfrm>
            <a:off x="6911015" y="4588258"/>
            <a:ext cx="4788000" cy="1750058"/>
          </a:xfrm>
          <a:prstGeom prst="roundRect">
            <a:avLst>
              <a:gd name="adj" fmla="val 9735"/>
            </a:avLst>
          </a:prstGeom>
          <a:solidFill>
            <a:schemeClr val="accent5">
              <a:lumMod val="50000"/>
            </a:schemeClr>
          </a:solidFill>
          <a:ln w="50800">
            <a:solidFill>
              <a:schemeClr val="bg2">
                <a:lumMod val="75000"/>
                <a:alpha val="6271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8A7591-CAA3-089B-3D85-27496C5D86B2}"/>
              </a:ext>
            </a:extLst>
          </p:cNvPr>
          <p:cNvSpPr txBox="1"/>
          <p:nvPr/>
        </p:nvSpPr>
        <p:spPr>
          <a:xfrm>
            <a:off x="8076621" y="4644510"/>
            <a:ext cx="2466933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AT" sz="1600">
                <a:solidFill>
                  <a:schemeClr val="bg1"/>
                </a:solidFill>
                <a:cs typeface="Arial Narrow" panose="020B0604020202020204" pitchFamily="34" charset="0"/>
              </a:rPr>
              <a:t>Biophysische Ressourcen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29261FC-33A4-06A9-3E69-294214602251}"/>
              </a:ext>
            </a:extLst>
          </p:cNvPr>
          <p:cNvSpPr/>
          <p:nvPr/>
        </p:nvSpPr>
        <p:spPr>
          <a:xfrm>
            <a:off x="7159335" y="5684958"/>
            <a:ext cx="4320000" cy="540000"/>
          </a:xfrm>
          <a:prstGeom prst="roundRect">
            <a:avLst/>
          </a:prstGeom>
          <a:solidFill>
            <a:srgbClr val="CEDDCD"/>
          </a:solidFill>
          <a:ln w="19050">
            <a:solidFill>
              <a:schemeClr val="bg1"/>
            </a:solidFill>
          </a:ln>
          <a:effectLst>
            <a:outerShdw blurRad="63500" dist="50800" dir="12600000" sx="103000" sy="103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de-AT" sz="1400" b="1" dirty="0">
                <a:solidFill>
                  <a:schemeClr val="tx1"/>
                </a:solidFill>
                <a:cs typeface="Arial Narrow" panose="020B0604020202020204" pitchFamily="34" charset="0"/>
              </a:rPr>
              <a:t>Prozesse im Erdsystem</a:t>
            </a:r>
          </a:p>
          <a:p>
            <a:pPr algn="ctr"/>
            <a:endParaRPr lang="de-AT" sz="400" dirty="0">
              <a:solidFill>
                <a:schemeClr val="tx1"/>
              </a:solidFill>
              <a:cs typeface="Arial Narrow" panose="020B0604020202020204" pitchFamily="34" charset="0"/>
            </a:endParaRPr>
          </a:p>
          <a:p>
            <a:pPr algn="ctr"/>
            <a:r>
              <a:rPr lang="de-AT" sz="1200" dirty="0">
                <a:solidFill>
                  <a:schemeClr val="tx1"/>
                </a:solidFill>
                <a:cs typeface="Arial Narrow" panose="020B0604020202020204" pitchFamily="34" charset="0"/>
              </a:rPr>
              <a:t>C, H</a:t>
            </a:r>
            <a:r>
              <a:rPr lang="de-AT" sz="1200" baseline="-25000" dirty="0">
                <a:solidFill>
                  <a:schemeClr val="tx1"/>
                </a:solidFill>
                <a:cs typeface="Arial Narrow" panose="020B0604020202020204" pitchFamily="34" charset="0"/>
              </a:rPr>
              <a:t>2</a:t>
            </a:r>
            <a:r>
              <a:rPr lang="de-AT" sz="1200" dirty="0">
                <a:solidFill>
                  <a:schemeClr val="tx1"/>
                </a:solidFill>
                <a:cs typeface="Arial Narrow" panose="020B0604020202020204" pitchFamily="34" charset="0"/>
              </a:rPr>
              <a:t>O, P, N, …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53AB755-DC73-8E00-87AF-34DE60D49BBF}"/>
              </a:ext>
            </a:extLst>
          </p:cNvPr>
          <p:cNvSpPr/>
          <p:nvPr/>
        </p:nvSpPr>
        <p:spPr>
          <a:xfrm>
            <a:off x="7144081" y="4935349"/>
            <a:ext cx="4320000" cy="540000"/>
          </a:xfrm>
          <a:prstGeom prst="roundRect">
            <a:avLst/>
          </a:prstGeom>
          <a:solidFill>
            <a:srgbClr val="CEDDCD"/>
          </a:solidFill>
          <a:ln w="19050">
            <a:solidFill>
              <a:schemeClr val="bg1"/>
            </a:solidFill>
          </a:ln>
          <a:effectLst>
            <a:outerShdw blurRad="63500" dist="50800" dir="12600000" sx="103000" sy="103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de-AT" sz="1400" b="1" dirty="0">
                <a:solidFill>
                  <a:schemeClr val="tx1"/>
                </a:solidFill>
                <a:cs typeface="Arial Narrow" panose="020B0604020202020204" pitchFamily="34" charset="0"/>
              </a:rPr>
              <a:t>Ressourcen aus der Natur</a:t>
            </a:r>
          </a:p>
          <a:p>
            <a:pPr algn="ctr"/>
            <a:endParaRPr lang="de-AT" sz="400" dirty="0">
              <a:solidFill>
                <a:schemeClr val="tx1"/>
              </a:solidFill>
              <a:cs typeface="Arial Narrow" panose="020B0604020202020204" pitchFamily="34" charset="0"/>
            </a:endParaRPr>
          </a:p>
          <a:p>
            <a:pPr algn="ctr"/>
            <a:r>
              <a:rPr lang="de-AT" sz="1200" dirty="0">
                <a:solidFill>
                  <a:schemeClr val="tx1"/>
                </a:solidFill>
                <a:cs typeface="Arial Narrow" panose="020B0604020202020204" pitchFamily="34" charset="0"/>
              </a:rPr>
              <a:t>Energie, Material, ..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B447941-021B-1F0C-E9B9-EB2110EF1528}"/>
              </a:ext>
            </a:extLst>
          </p:cNvPr>
          <p:cNvSpPr/>
          <p:nvPr/>
        </p:nvSpPr>
        <p:spPr>
          <a:xfrm>
            <a:off x="6899564" y="3436022"/>
            <a:ext cx="4788000" cy="1011089"/>
          </a:xfrm>
          <a:prstGeom prst="roundRect">
            <a:avLst>
              <a:gd name="adj" fmla="val 15214"/>
            </a:avLst>
          </a:prstGeom>
          <a:solidFill>
            <a:schemeClr val="accent2">
              <a:lumMod val="50000"/>
            </a:schemeClr>
          </a:solidFill>
          <a:ln w="50800">
            <a:solidFill>
              <a:schemeClr val="bg2">
                <a:lumMod val="75000"/>
                <a:alpha val="6271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102A92-64D5-938F-0AE8-EAA9EAE46B1C}"/>
              </a:ext>
            </a:extLst>
          </p:cNvPr>
          <p:cNvSpPr txBox="1"/>
          <p:nvPr/>
        </p:nvSpPr>
        <p:spPr>
          <a:xfrm>
            <a:off x="7956728" y="3514104"/>
            <a:ext cx="2706442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AT" sz="1600" dirty="0">
                <a:solidFill>
                  <a:schemeClr val="bg1"/>
                </a:solidFill>
                <a:cs typeface="Arial Narrow" panose="020B0604020202020204" pitchFamily="34" charset="0"/>
              </a:rPr>
              <a:t>Bereitstellungssysteme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617D5F3E-3205-6EE9-6EB3-5ED1B7B8AB88}"/>
              </a:ext>
            </a:extLst>
          </p:cNvPr>
          <p:cNvSpPr/>
          <p:nvPr/>
        </p:nvSpPr>
        <p:spPr>
          <a:xfrm>
            <a:off x="7143159" y="3828568"/>
            <a:ext cx="4320000" cy="540000"/>
          </a:xfrm>
          <a:prstGeom prst="roundRect">
            <a:avLst/>
          </a:prstGeom>
          <a:solidFill>
            <a:srgbClr val="ECDFAD"/>
          </a:solidFill>
          <a:ln w="19050">
            <a:solidFill>
              <a:schemeClr val="bg1"/>
            </a:solidFill>
          </a:ln>
          <a:effectLst>
            <a:outerShdw blurRad="63500" dist="50800" dir="12600000" sx="103000" sy="103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de-AT" sz="1400" b="1">
                <a:solidFill>
                  <a:schemeClr val="tx1"/>
                </a:solidFill>
                <a:cs typeface="Arial Narrow" panose="020B0604020202020204" pitchFamily="34" charset="0"/>
              </a:rPr>
              <a:t>Physische/Soziale:</a:t>
            </a:r>
          </a:p>
          <a:p>
            <a:pPr algn="ctr"/>
            <a:endParaRPr lang="de-AT" sz="400">
              <a:solidFill>
                <a:schemeClr val="tx1"/>
              </a:solidFill>
              <a:cs typeface="Arial Narrow" panose="020B0604020202020204" pitchFamily="34" charset="0"/>
            </a:endParaRPr>
          </a:p>
          <a:p>
            <a:pPr algn="ctr"/>
            <a:r>
              <a:rPr lang="de-AT" sz="1200">
                <a:solidFill>
                  <a:schemeClr val="tx1"/>
                </a:solidFill>
                <a:cs typeface="Arial Narrow" panose="020B0604020202020204" pitchFamily="34" charset="0"/>
              </a:rPr>
              <a:t>Infrastruktur, Technologie, Regierungen, …</a:t>
            </a:r>
          </a:p>
          <a:p>
            <a:pPr algn="ctr"/>
            <a:endParaRPr lang="de-AT" sz="1200">
              <a:solidFill>
                <a:schemeClr val="tx1"/>
              </a:solidFill>
              <a:cs typeface="Arial Narrow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9E45E8BB-672E-D94D-DC63-10E90DD7E403}"/>
              </a:ext>
            </a:extLst>
          </p:cNvPr>
          <p:cNvSpPr/>
          <p:nvPr/>
        </p:nvSpPr>
        <p:spPr>
          <a:xfrm>
            <a:off x="6909955" y="1599581"/>
            <a:ext cx="4788000" cy="1675377"/>
          </a:xfrm>
          <a:prstGeom prst="roundRect">
            <a:avLst>
              <a:gd name="adj" fmla="val 8064"/>
            </a:avLst>
          </a:prstGeom>
          <a:solidFill>
            <a:schemeClr val="accent2"/>
          </a:solidFill>
          <a:ln w="50800">
            <a:solidFill>
              <a:schemeClr val="bg2">
                <a:lumMod val="75000"/>
                <a:alpha val="62712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40E23B-230B-B94E-BC57-36ECFE626459}"/>
              </a:ext>
            </a:extLst>
          </p:cNvPr>
          <p:cNvSpPr txBox="1"/>
          <p:nvPr/>
        </p:nvSpPr>
        <p:spPr>
          <a:xfrm>
            <a:off x="7907482" y="1639412"/>
            <a:ext cx="2803540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cs typeface="Arial Narrow" panose="020B0604020202020204" pitchFamily="34" charset="0"/>
              </a:rPr>
              <a:t>Services für die Gesellschaft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2071E35-943C-5166-2447-B13E3F108A12}"/>
              </a:ext>
            </a:extLst>
          </p:cNvPr>
          <p:cNvSpPr/>
          <p:nvPr/>
        </p:nvSpPr>
        <p:spPr>
          <a:xfrm>
            <a:off x="7141555" y="2662084"/>
            <a:ext cx="4320000" cy="540000"/>
          </a:xfrm>
          <a:prstGeom prst="roundRect">
            <a:avLst/>
          </a:prstGeom>
          <a:solidFill>
            <a:srgbClr val="F8DCC2"/>
          </a:solidFill>
          <a:ln w="19050">
            <a:solidFill>
              <a:schemeClr val="bg1"/>
            </a:solidFill>
          </a:ln>
          <a:effectLst>
            <a:outerShdw blurRad="63500" dist="50800" dir="12600000" sx="103000" sy="103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de-AT" sz="1400" b="1">
                <a:solidFill>
                  <a:schemeClr val="tx1"/>
                </a:solidFill>
                <a:cs typeface="Arial Narrow" panose="020B0604020202020204" pitchFamily="34" charset="0"/>
              </a:rPr>
              <a:t>Bedarfsbefriedigung</a:t>
            </a:r>
          </a:p>
          <a:p>
            <a:pPr algn="ctr"/>
            <a:endParaRPr lang="de-AT" sz="400">
              <a:solidFill>
                <a:schemeClr val="tx1"/>
              </a:solidFill>
              <a:cs typeface="Arial Narrow" panose="020B0604020202020204" pitchFamily="34" charset="0"/>
            </a:endParaRPr>
          </a:p>
          <a:p>
            <a:pPr algn="ctr"/>
            <a:r>
              <a:rPr lang="de-AT" sz="1200">
                <a:solidFill>
                  <a:schemeClr val="tx1"/>
                </a:solidFill>
                <a:cs typeface="Arial Narrow" panose="020B0604020202020204" pitchFamily="34" charset="0"/>
              </a:rPr>
              <a:t>Ernährung, Wohnen, Bildung, …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AD6994E5-18A1-3C7A-E802-334DCFAFCDDD}"/>
              </a:ext>
            </a:extLst>
          </p:cNvPr>
          <p:cNvSpPr/>
          <p:nvPr/>
        </p:nvSpPr>
        <p:spPr>
          <a:xfrm>
            <a:off x="7138554" y="1939395"/>
            <a:ext cx="4320000" cy="540000"/>
          </a:xfrm>
          <a:prstGeom prst="roundRect">
            <a:avLst/>
          </a:prstGeom>
          <a:solidFill>
            <a:srgbClr val="CEDDCD"/>
          </a:solidFill>
          <a:ln w="19050">
            <a:solidFill>
              <a:schemeClr val="bg1"/>
            </a:solidFill>
          </a:ln>
          <a:effectLst>
            <a:outerShdw blurRad="63500" dist="50800" dir="12600000" sx="103000" sy="103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de-AT" sz="1400" b="1">
                <a:solidFill>
                  <a:schemeClr val="tx1"/>
                </a:solidFill>
                <a:cs typeface="Arial Narrow" panose="020B0604020202020204" pitchFamily="34" charset="0"/>
              </a:rPr>
              <a:t>Menschl. Wohlbefinden</a:t>
            </a:r>
          </a:p>
          <a:p>
            <a:pPr algn="ctr"/>
            <a:endParaRPr lang="de-AT" sz="400">
              <a:solidFill>
                <a:schemeClr val="tx1"/>
              </a:solidFill>
              <a:cs typeface="Arial Narrow" panose="020B0604020202020204" pitchFamily="34" charset="0"/>
            </a:endParaRPr>
          </a:p>
          <a:p>
            <a:pPr algn="ctr"/>
            <a:r>
              <a:rPr lang="de-AT" sz="1200">
                <a:solidFill>
                  <a:schemeClr val="tx1"/>
                </a:solidFill>
                <a:cs typeface="Arial Narrow" panose="020B0604020202020204" pitchFamily="34" charset="0"/>
              </a:rPr>
              <a:t>Lebenszufriedenheit, Gesundheit, …</a:t>
            </a:r>
          </a:p>
        </p:txBody>
      </p:sp>
      <p:sp>
        <p:nvSpPr>
          <p:cNvPr id="60" name="Left-right Arrow 59">
            <a:extLst>
              <a:ext uri="{FF2B5EF4-FFF2-40B4-BE49-F238E27FC236}">
                <a16:creationId xmlns:a16="http://schemas.microsoft.com/office/drawing/2014/main" id="{CFAE50FE-5F9F-8793-1303-4744D0C15203}"/>
              </a:ext>
            </a:extLst>
          </p:cNvPr>
          <p:cNvSpPr/>
          <p:nvPr/>
        </p:nvSpPr>
        <p:spPr>
          <a:xfrm rot="5400000">
            <a:off x="9155162" y="5480445"/>
            <a:ext cx="297482" cy="187067"/>
          </a:xfrm>
          <a:prstGeom prst="leftRightArrow">
            <a:avLst>
              <a:gd name="adj1" fmla="val 39457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61" name="Left-right Arrow 60">
            <a:extLst>
              <a:ext uri="{FF2B5EF4-FFF2-40B4-BE49-F238E27FC236}">
                <a16:creationId xmlns:a16="http://schemas.microsoft.com/office/drawing/2014/main" id="{8210A0F1-4B0C-D52D-7EB3-8E817E2BF2D4}"/>
              </a:ext>
            </a:extLst>
          </p:cNvPr>
          <p:cNvSpPr/>
          <p:nvPr/>
        </p:nvSpPr>
        <p:spPr>
          <a:xfrm rot="5400000">
            <a:off x="9157085" y="2477932"/>
            <a:ext cx="293638" cy="187067"/>
          </a:xfrm>
          <a:prstGeom prst="leftRightArrow">
            <a:avLst>
              <a:gd name="adj1" fmla="val 39457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62" name="Left-right Arrow 61">
            <a:extLst>
              <a:ext uri="{FF2B5EF4-FFF2-40B4-BE49-F238E27FC236}">
                <a16:creationId xmlns:a16="http://schemas.microsoft.com/office/drawing/2014/main" id="{356A35C0-A935-0318-115D-0788013FFD84}"/>
              </a:ext>
            </a:extLst>
          </p:cNvPr>
          <p:cNvSpPr/>
          <p:nvPr/>
        </p:nvSpPr>
        <p:spPr>
          <a:xfrm rot="5400000">
            <a:off x="9177903" y="4415714"/>
            <a:ext cx="252000" cy="187067"/>
          </a:xfrm>
          <a:prstGeom prst="leftRightArrow">
            <a:avLst>
              <a:gd name="adj1" fmla="val 39457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63" name="Left-right Arrow 62">
            <a:extLst>
              <a:ext uri="{FF2B5EF4-FFF2-40B4-BE49-F238E27FC236}">
                <a16:creationId xmlns:a16="http://schemas.microsoft.com/office/drawing/2014/main" id="{4CC5F5C5-22A4-4482-47E1-5D8953993369}"/>
              </a:ext>
            </a:extLst>
          </p:cNvPr>
          <p:cNvSpPr/>
          <p:nvPr/>
        </p:nvSpPr>
        <p:spPr>
          <a:xfrm rot="5400000">
            <a:off x="9177904" y="3252824"/>
            <a:ext cx="252000" cy="187067"/>
          </a:xfrm>
          <a:prstGeom prst="leftRightArrow">
            <a:avLst>
              <a:gd name="adj1" fmla="val 39457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Arial Narrow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7E8828-A9F3-BF84-567A-3E6D8E530B9C}"/>
              </a:ext>
            </a:extLst>
          </p:cNvPr>
          <p:cNvSpPr txBox="1"/>
          <p:nvPr/>
        </p:nvSpPr>
        <p:spPr>
          <a:xfrm>
            <a:off x="6541078" y="6550223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de-DE" dirty="0"/>
              <a:t>O’Neill et al. 2018</a:t>
            </a:r>
            <a:r>
              <a:rPr lang="en-ZA" dirty="0"/>
              <a:t> 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649011B-D3E4-6122-2BAF-A99D9C93786F}"/>
              </a:ext>
            </a:extLst>
          </p:cNvPr>
          <p:cNvSpPr txBox="1"/>
          <p:nvPr/>
        </p:nvSpPr>
        <p:spPr>
          <a:xfrm>
            <a:off x="6917634" y="855501"/>
            <a:ext cx="478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/>
              <a:t>Ressourcennutzung als Antrieb für das Überschreiten planetarer Grenzen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B5543B-C3F7-AE9E-B506-0F65A572E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1AAF6B-3651-E96B-68E1-D1ED60960052}"/>
              </a:ext>
            </a:extLst>
          </p:cNvPr>
          <p:cNvSpPr/>
          <p:nvPr/>
        </p:nvSpPr>
        <p:spPr>
          <a:xfrm>
            <a:off x="359751" y="1488093"/>
            <a:ext cx="661012" cy="407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 animBg="1"/>
      <p:bldP spid="32" grpId="0" animBg="1"/>
      <p:bldP spid="33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CD6C4-C0F9-B2C9-F688-29E363F9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7" t="15123" b="14507"/>
          <a:stretch/>
        </p:blipFill>
        <p:spPr>
          <a:xfrm>
            <a:off x="708438" y="1003300"/>
            <a:ext cx="5784007" cy="488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1AB2B-A7A9-4688-910C-98637B382543}"/>
              </a:ext>
            </a:extLst>
          </p:cNvPr>
          <p:cNvSpPr txBox="1"/>
          <p:nvPr/>
        </p:nvSpPr>
        <p:spPr>
          <a:xfrm>
            <a:off x="4674664" y="1630497"/>
            <a:ext cx="12889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chemeClr val="accent4">
                    <a:lumMod val="75000"/>
                  </a:schemeClr>
                </a:solidFill>
              </a:rPr>
              <a:t>Historischer Trend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4758D-700A-3058-CC63-FA58BB9BBD62}"/>
              </a:ext>
            </a:extLst>
          </p:cNvPr>
          <p:cNvSpPr txBox="1"/>
          <p:nvPr/>
        </p:nvSpPr>
        <p:spPr>
          <a:xfrm>
            <a:off x="4595711" y="2377807"/>
            <a:ext cx="15331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chemeClr val="accent5">
                    <a:lumMod val="75000"/>
                  </a:schemeClr>
                </a:solidFill>
              </a:rPr>
              <a:t>Ernährungs- und Landnutzungs-wende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22984-5B2F-7E68-2059-52413DE2A30A}"/>
              </a:ext>
            </a:extLst>
          </p:cNvPr>
          <p:cNvSpPr txBox="1"/>
          <p:nvPr/>
        </p:nvSpPr>
        <p:spPr>
          <a:xfrm>
            <a:off x="3896138" y="3499691"/>
            <a:ext cx="14836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rgbClr val="FFC000"/>
                </a:solidFill>
              </a:rPr>
              <a:t>Klima und Energiewende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5321F-9DAF-9049-4A9E-B320B0A469B6}"/>
              </a:ext>
            </a:extLst>
          </p:cNvPr>
          <p:cNvSpPr txBox="1"/>
          <p:nvPr/>
        </p:nvSpPr>
        <p:spPr>
          <a:xfrm>
            <a:off x="1237401" y="2180881"/>
            <a:ext cx="11549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Ressourcen-effizienz-</a:t>
            </a:r>
          </a:p>
          <a:p>
            <a:pPr algn="r"/>
            <a:r>
              <a:rPr lang="de-A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wende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F7E3E-6FC2-4DE4-2E0A-E71B8D084BEA}"/>
              </a:ext>
            </a:extLst>
          </p:cNvPr>
          <p:cNvSpPr txBox="1"/>
          <p:nvPr/>
        </p:nvSpPr>
        <p:spPr>
          <a:xfrm>
            <a:off x="2328300" y="4853886"/>
            <a:ext cx="19518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rgbClr val="72B989"/>
                </a:solidFill>
              </a:rPr>
              <a:t>Nachhaltigkeits-transition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0CCFA-4CF5-A1C1-0E58-0678F10A9213}"/>
              </a:ext>
            </a:extLst>
          </p:cNvPr>
          <p:cNvSpPr txBox="1"/>
          <p:nvPr/>
        </p:nvSpPr>
        <p:spPr>
          <a:xfrm>
            <a:off x="4048538" y="5842000"/>
            <a:ext cx="2368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i="1"/>
              <a:t>Ressourcenverbrauch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0DCF7-8C57-D102-C435-3EB3A6ED8C49}"/>
              </a:ext>
            </a:extLst>
          </p:cNvPr>
          <p:cNvSpPr txBox="1"/>
          <p:nvPr/>
        </p:nvSpPr>
        <p:spPr>
          <a:xfrm rot="16200000">
            <a:off x="-518167" y="1841500"/>
            <a:ext cx="2044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i="1" dirty="0"/>
              <a:t>    THG-Emissionen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FFFBB-03E8-C021-78E0-5267AAFDF59E}"/>
              </a:ext>
            </a:extLst>
          </p:cNvPr>
          <p:cNvSpPr txBox="1"/>
          <p:nvPr/>
        </p:nvSpPr>
        <p:spPr>
          <a:xfrm flipH="1">
            <a:off x="986111" y="6223000"/>
            <a:ext cx="5675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Index: Fortschreibung des </a:t>
            </a:r>
            <a:r>
              <a:rPr lang="de-A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histor</a:t>
            </a: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Trend bis 2060 = 1,0</a:t>
            </a:r>
          </a:p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Global </a:t>
            </a:r>
            <a:r>
              <a:rPr lang="de-A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Resource</a:t>
            </a: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Outlook 2024 Szenario Modellierung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A278F-42EF-ECEF-FA02-8888370FB31F}"/>
              </a:ext>
            </a:extLst>
          </p:cNvPr>
          <p:cNvCxnSpPr>
            <a:cxnSpLocks/>
          </p:cNvCxnSpPr>
          <p:nvPr/>
        </p:nvCxnSpPr>
        <p:spPr>
          <a:xfrm flipV="1">
            <a:off x="1133060" y="955261"/>
            <a:ext cx="0" cy="4631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46E944-67A1-068C-1168-FA683805078D}"/>
              </a:ext>
            </a:extLst>
          </p:cNvPr>
          <p:cNvSpPr txBox="1"/>
          <p:nvPr/>
        </p:nvSpPr>
        <p:spPr>
          <a:xfrm flipH="1">
            <a:off x="887825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367160-0520-6973-E1A3-D1B63EABF134}"/>
              </a:ext>
            </a:extLst>
          </p:cNvPr>
          <p:cNvSpPr txBox="1"/>
          <p:nvPr/>
        </p:nvSpPr>
        <p:spPr>
          <a:xfrm flipH="1">
            <a:off x="2624550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D3DE5C-984E-1CEF-4247-E19D25651576}"/>
              </a:ext>
            </a:extLst>
          </p:cNvPr>
          <p:cNvSpPr txBox="1"/>
          <p:nvPr/>
        </p:nvSpPr>
        <p:spPr>
          <a:xfrm flipH="1">
            <a:off x="4266025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1,0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AC9CC-E440-2017-B93E-E80FC9C0530F}"/>
              </a:ext>
            </a:extLst>
          </p:cNvPr>
          <p:cNvSpPr txBox="1"/>
          <p:nvPr/>
        </p:nvSpPr>
        <p:spPr>
          <a:xfrm flipH="1">
            <a:off x="5904325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1,2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6354F2-2D4D-D6AA-41D7-6F24BD0870E1}"/>
              </a:ext>
            </a:extLst>
          </p:cNvPr>
          <p:cNvCxnSpPr/>
          <p:nvPr/>
        </p:nvCxnSpPr>
        <p:spPr>
          <a:xfrm>
            <a:off x="1122707" y="5592417"/>
            <a:ext cx="51948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6E42A1-90C9-B5B8-C549-E9215E127A24}"/>
              </a:ext>
            </a:extLst>
          </p:cNvPr>
          <p:cNvSpPr txBox="1"/>
          <p:nvPr/>
        </p:nvSpPr>
        <p:spPr>
          <a:xfrm flipH="1">
            <a:off x="640175" y="4629150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DB6FB2-A355-7BE9-3365-DFBEF2396B64}"/>
              </a:ext>
            </a:extLst>
          </p:cNvPr>
          <p:cNvSpPr txBox="1"/>
          <p:nvPr/>
        </p:nvSpPr>
        <p:spPr>
          <a:xfrm flipH="1">
            <a:off x="637000" y="387667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460827-D441-CAC9-977C-68B5ED5FAAE0}"/>
              </a:ext>
            </a:extLst>
          </p:cNvPr>
          <p:cNvSpPr txBox="1"/>
          <p:nvPr/>
        </p:nvSpPr>
        <p:spPr>
          <a:xfrm flipH="1">
            <a:off x="637000" y="312737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E9CDE-2E7C-866A-41F4-DC4A2D3E4103}"/>
              </a:ext>
            </a:extLst>
          </p:cNvPr>
          <p:cNvSpPr txBox="1"/>
          <p:nvPr/>
        </p:nvSpPr>
        <p:spPr>
          <a:xfrm flipH="1">
            <a:off x="637000" y="23717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67B063-F6F7-00D2-6BE3-8D22A1A4F1BB}"/>
              </a:ext>
            </a:extLst>
          </p:cNvPr>
          <p:cNvSpPr txBox="1"/>
          <p:nvPr/>
        </p:nvSpPr>
        <p:spPr>
          <a:xfrm flipH="1">
            <a:off x="637000" y="1631950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1,0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E9E93A-8E84-02CD-4D45-B51E25CDDBB5}"/>
              </a:ext>
            </a:extLst>
          </p:cNvPr>
          <p:cNvSpPr txBox="1"/>
          <p:nvPr/>
        </p:nvSpPr>
        <p:spPr>
          <a:xfrm>
            <a:off x="247615" y="8676"/>
            <a:ext cx="11747664" cy="83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400"/>
              </a:spcAft>
            </a:pPr>
            <a:r>
              <a:rPr lang="de-AT" sz="2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 Trend beugen - Wege zu einem lebenswerten Planeten bei steigendem Ressourcenverbrauch UNEP</a:t>
            </a:r>
            <a:endParaRPr lang="en-ZA" sz="2800" kern="10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A8F3D-6B09-98C0-E506-9A9D3DC5CB44}"/>
              </a:ext>
            </a:extLst>
          </p:cNvPr>
          <p:cNvSpPr/>
          <p:nvPr/>
        </p:nvSpPr>
        <p:spPr>
          <a:xfrm>
            <a:off x="1252538" y="1924050"/>
            <a:ext cx="4843462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7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CCD6C4-C0F9-B2C9-F688-29E363F91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7" t="15123" b="14507"/>
          <a:stretch/>
        </p:blipFill>
        <p:spPr>
          <a:xfrm>
            <a:off x="708438" y="1003300"/>
            <a:ext cx="5784007" cy="488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71AB2B-A7A9-4688-910C-98637B382543}"/>
              </a:ext>
            </a:extLst>
          </p:cNvPr>
          <p:cNvSpPr txBox="1"/>
          <p:nvPr/>
        </p:nvSpPr>
        <p:spPr>
          <a:xfrm>
            <a:off x="4674664" y="1630497"/>
            <a:ext cx="12889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chemeClr val="accent4">
                    <a:lumMod val="75000"/>
                  </a:schemeClr>
                </a:solidFill>
              </a:rPr>
              <a:t>Historischer Trend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4758D-700A-3058-CC63-FA58BB9BBD62}"/>
              </a:ext>
            </a:extLst>
          </p:cNvPr>
          <p:cNvSpPr txBox="1"/>
          <p:nvPr/>
        </p:nvSpPr>
        <p:spPr>
          <a:xfrm>
            <a:off x="4595711" y="2377807"/>
            <a:ext cx="15331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chemeClr val="accent5">
                    <a:lumMod val="75000"/>
                  </a:schemeClr>
                </a:solidFill>
              </a:rPr>
              <a:t>Ernährungs- und Landnutzungs-wende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22984-5B2F-7E68-2059-52413DE2A30A}"/>
              </a:ext>
            </a:extLst>
          </p:cNvPr>
          <p:cNvSpPr txBox="1"/>
          <p:nvPr/>
        </p:nvSpPr>
        <p:spPr>
          <a:xfrm>
            <a:off x="3896138" y="3499691"/>
            <a:ext cx="14836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rgbClr val="FFC000"/>
                </a:solidFill>
              </a:rPr>
              <a:t>Klima und Energiewende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C5321F-9DAF-9049-4A9E-B320B0A469B6}"/>
              </a:ext>
            </a:extLst>
          </p:cNvPr>
          <p:cNvSpPr txBox="1"/>
          <p:nvPr/>
        </p:nvSpPr>
        <p:spPr>
          <a:xfrm>
            <a:off x="1237401" y="2180881"/>
            <a:ext cx="11549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Ressourcen-effizienz-</a:t>
            </a:r>
          </a:p>
          <a:p>
            <a:pPr algn="r"/>
            <a:r>
              <a:rPr lang="de-AT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wende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F7E3E-6FC2-4DE4-2E0A-E71B8D084BEA}"/>
              </a:ext>
            </a:extLst>
          </p:cNvPr>
          <p:cNvSpPr txBox="1"/>
          <p:nvPr/>
        </p:nvSpPr>
        <p:spPr>
          <a:xfrm>
            <a:off x="2328300" y="4853886"/>
            <a:ext cx="19518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b="1">
                <a:solidFill>
                  <a:srgbClr val="72B989"/>
                </a:solidFill>
              </a:rPr>
              <a:t>Nachhaltigkeits-transition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0CCFA-4CF5-A1C1-0E58-0678F10A9213}"/>
              </a:ext>
            </a:extLst>
          </p:cNvPr>
          <p:cNvSpPr txBox="1"/>
          <p:nvPr/>
        </p:nvSpPr>
        <p:spPr>
          <a:xfrm>
            <a:off x="4048538" y="5842000"/>
            <a:ext cx="23689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i="1"/>
              <a:t>Ressourcenverbrauch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0DCF7-8C57-D102-C435-3EB3A6ED8C49}"/>
              </a:ext>
            </a:extLst>
          </p:cNvPr>
          <p:cNvSpPr txBox="1"/>
          <p:nvPr/>
        </p:nvSpPr>
        <p:spPr>
          <a:xfrm rot="16200000">
            <a:off x="-518167" y="1841500"/>
            <a:ext cx="2044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i="1" dirty="0"/>
              <a:t>    THG-Emissionen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FFFBB-03E8-C021-78E0-5267AAFDF59E}"/>
              </a:ext>
            </a:extLst>
          </p:cNvPr>
          <p:cNvSpPr txBox="1"/>
          <p:nvPr/>
        </p:nvSpPr>
        <p:spPr>
          <a:xfrm flipH="1">
            <a:off x="986111" y="6223000"/>
            <a:ext cx="5675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Index: Fortschreibung des </a:t>
            </a:r>
            <a:r>
              <a:rPr lang="de-A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histor</a:t>
            </a: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Trend bis 2060 = 1,0</a:t>
            </a:r>
          </a:p>
          <a:p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Global </a:t>
            </a:r>
            <a:r>
              <a:rPr lang="de-AT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Resource</a:t>
            </a:r>
            <a:r>
              <a:rPr lang="de-A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Outlook 2024 Szenario Modellierung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A278F-42EF-ECEF-FA02-8888370FB31F}"/>
              </a:ext>
            </a:extLst>
          </p:cNvPr>
          <p:cNvCxnSpPr>
            <a:cxnSpLocks/>
          </p:cNvCxnSpPr>
          <p:nvPr/>
        </p:nvCxnSpPr>
        <p:spPr>
          <a:xfrm flipV="1">
            <a:off x="1133060" y="955261"/>
            <a:ext cx="0" cy="46316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346E944-67A1-068C-1168-FA683805078D}"/>
              </a:ext>
            </a:extLst>
          </p:cNvPr>
          <p:cNvSpPr txBox="1"/>
          <p:nvPr/>
        </p:nvSpPr>
        <p:spPr>
          <a:xfrm flipH="1">
            <a:off x="887825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367160-0520-6973-E1A3-D1B63EABF134}"/>
              </a:ext>
            </a:extLst>
          </p:cNvPr>
          <p:cNvSpPr txBox="1"/>
          <p:nvPr/>
        </p:nvSpPr>
        <p:spPr>
          <a:xfrm flipH="1">
            <a:off x="2624550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D3DE5C-984E-1CEF-4247-E19D25651576}"/>
              </a:ext>
            </a:extLst>
          </p:cNvPr>
          <p:cNvSpPr txBox="1"/>
          <p:nvPr/>
        </p:nvSpPr>
        <p:spPr>
          <a:xfrm flipH="1">
            <a:off x="4266025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1,0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AC9CC-E440-2017-B93E-E80FC9C0530F}"/>
              </a:ext>
            </a:extLst>
          </p:cNvPr>
          <p:cNvSpPr txBox="1"/>
          <p:nvPr/>
        </p:nvSpPr>
        <p:spPr>
          <a:xfrm flipH="1">
            <a:off x="5904325" y="56102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1,2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6354F2-2D4D-D6AA-41D7-6F24BD0870E1}"/>
              </a:ext>
            </a:extLst>
          </p:cNvPr>
          <p:cNvCxnSpPr/>
          <p:nvPr/>
        </p:nvCxnSpPr>
        <p:spPr>
          <a:xfrm>
            <a:off x="1122707" y="5592417"/>
            <a:ext cx="519485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06E42A1-90C9-B5B8-C549-E9215E127A24}"/>
              </a:ext>
            </a:extLst>
          </p:cNvPr>
          <p:cNvSpPr txBox="1"/>
          <p:nvPr/>
        </p:nvSpPr>
        <p:spPr>
          <a:xfrm flipH="1">
            <a:off x="640175" y="4629150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DB6FB2-A355-7BE9-3365-DFBEF2396B64}"/>
              </a:ext>
            </a:extLst>
          </p:cNvPr>
          <p:cNvSpPr txBox="1"/>
          <p:nvPr/>
        </p:nvSpPr>
        <p:spPr>
          <a:xfrm flipH="1">
            <a:off x="637000" y="387667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460827-D441-CAC9-977C-68B5ED5FAAE0}"/>
              </a:ext>
            </a:extLst>
          </p:cNvPr>
          <p:cNvSpPr txBox="1"/>
          <p:nvPr/>
        </p:nvSpPr>
        <p:spPr>
          <a:xfrm flipH="1">
            <a:off x="637000" y="312737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CE9CDE-2E7C-866A-41F4-DC4A2D3E4103}"/>
              </a:ext>
            </a:extLst>
          </p:cNvPr>
          <p:cNvSpPr txBox="1"/>
          <p:nvPr/>
        </p:nvSpPr>
        <p:spPr>
          <a:xfrm flipH="1">
            <a:off x="637000" y="2371725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0,8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67B063-F6F7-00D2-6BE3-8D22A1A4F1BB}"/>
              </a:ext>
            </a:extLst>
          </p:cNvPr>
          <p:cNvSpPr txBox="1"/>
          <p:nvPr/>
        </p:nvSpPr>
        <p:spPr>
          <a:xfrm flipH="1">
            <a:off x="637000" y="1631950"/>
            <a:ext cx="4746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/>
              <a:t>1,0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6897D5-2C3A-5324-6192-64576918AB30}"/>
              </a:ext>
            </a:extLst>
          </p:cNvPr>
          <p:cNvSpPr txBox="1"/>
          <p:nvPr/>
        </p:nvSpPr>
        <p:spPr>
          <a:xfrm>
            <a:off x="6506817" y="1043970"/>
            <a:ext cx="544664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Ressourcensteuer, aufkommensneutrale ökologische Steuerreform 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Investitionen in Ressourceneffizienz, Innovation, Nachfrageverlagerung 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Effiziente und nachhaltige Siedlungen, Unterkünfte und Baumaterialien 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de-AT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Kompaktere und nachhaltigere Stadtformen und Verkehrsträger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0F067D-4F55-461F-D984-1063D101694F}"/>
              </a:ext>
            </a:extLst>
          </p:cNvPr>
          <p:cNvSpPr txBox="1"/>
          <p:nvPr/>
        </p:nvSpPr>
        <p:spPr>
          <a:xfrm>
            <a:off x="6503558" y="4309720"/>
            <a:ext cx="55129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144000" indent="-144000"/>
            <a:r>
              <a:rPr lang="de-AT" dirty="0">
                <a:solidFill>
                  <a:srgbClr val="FFC000"/>
                </a:solidFill>
              </a:rPr>
              <a:t>Kohlenstoff-Bepreisung, frühzeitiger Einsatz von Technologien zur Kohlenstoffabscheidung</a:t>
            </a:r>
          </a:p>
          <a:p>
            <a:pPr marL="144000" indent="-144000"/>
            <a:r>
              <a:rPr lang="de-AT" dirty="0">
                <a:solidFill>
                  <a:srgbClr val="FFC000"/>
                </a:solidFill>
              </a:rPr>
              <a:t>Erneuerbare Energien, Elektrifizierung, Energieeffizienz </a:t>
            </a:r>
          </a:p>
          <a:p>
            <a:pPr marL="144000" indent="-144000"/>
            <a:r>
              <a:rPr lang="de-AT" dirty="0">
                <a:solidFill>
                  <a:srgbClr val="FFC000"/>
                </a:solidFill>
              </a:rPr>
              <a:t>Bioenergie auf BECCS beschränkt, um Druck auf die Lebensmittelpreise zu vermeiden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3DA58B-7E9A-7460-246D-91F1A8179451}"/>
              </a:ext>
            </a:extLst>
          </p:cNvPr>
          <p:cNvSpPr txBox="1"/>
          <p:nvPr/>
        </p:nvSpPr>
        <p:spPr>
          <a:xfrm>
            <a:off x="6509208" y="2905035"/>
            <a:ext cx="53538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FFC000"/>
                </a:solidFill>
              </a:defRPr>
            </a:lvl1pPr>
          </a:lstStyle>
          <a:p>
            <a:pPr marL="144000" indent="-144000"/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Schutz und Wiederherstellung der Natur, reduzierter Wasserstress </a:t>
            </a:r>
          </a:p>
          <a:p>
            <a:pPr marL="144000" indent="-144000"/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Gesunde Ernährung mit reduziertem Konsum an Fleisch und Milchprodukten </a:t>
            </a:r>
          </a:p>
          <a:p>
            <a:pPr marL="144000" indent="-144000"/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Weniger Lebensmittelabfälle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E9E93A-8E84-02CD-4D45-B51E25CDDBB5}"/>
              </a:ext>
            </a:extLst>
          </p:cNvPr>
          <p:cNvSpPr txBox="1"/>
          <p:nvPr/>
        </p:nvSpPr>
        <p:spPr>
          <a:xfrm>
            <a:off x="247615" y="8676"/>
            <a:ext cx="11747664" cy="836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  <a:spcAft>
                <a:spcPts val="400"/>
              </a:spcAft>
            </a:pPr>
            <a:r>
              <a:rPr lang="de-AT" sz="2400" b="1" kern="1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 Trend beugen - Wege zu einem lebenswerten Planeten bei steigendem Ressourcenverbrauch UNEP</a:t>
            </a:r>
            <a:endParaRPr lang="en-ZA" sz="2800" kern="10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4EA557-4071-A15B-2040-567978E28A01}"/>
              </a:ext>
            </a:extLst>
          </p:cNvPr>
          <p:cNvSpPr/>
          <p:nvPr/>
        </p:nvSpPr>
        <p:spPr>
          <a:xfrm>
            <a:off x="742121" y="1272209"/>
            <a:ext cx="10535479" cy="4174434"/>
          </a:xfrm>
          <a:prstGeom prst="roundRect">
            <a:avLst>
              <a:gd name="adj" fmla="val 8010"/>
            </a:avLst>
          </a:prstGeom>
          <a:solidFill>
            <a:schemeClr val="accent4">
              <a:lumMod val="20000"/>
              <a:lumOff val="80000"/>
              <a:alpha val="2693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5CDA5-D971-FC04-632E-8451C93B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3" y="1364974"/>
            <a:ext cx="10572054" cy="41611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15BCF-22B1-78D2-B0CB-3922B6B57E8B}"/>
              </a:ext>
            </a:extLst>
          </p:cNvPr>
          <p:cNvSpPr txBox="1"/>
          <p:nvPr/>
        </p:nvSpPr>
        <p:spPr>
          <a:xfrm>
            <a:off x="3266809" y="5476351"/>
            <a:ext cx="1785361" cy="515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de-AT" sz="1600" dirty="0"/>
              <a:t>nicht-metallische</a:t>
            </a:r>
          </a:p>
          <a:p>
            <a:pPr algn="r">
              <a:lnSpc>
                <a:spcPct val="85000"/>
              </a:lnSpc>
            </a:pPr>
            <a:r>
              <a:rPr lang="de-AT" sz="1600" dirty="0"/>
              <a:t>Mineralien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82B948-597E-EAFA-B5A6-B4E9EA793776}"/>
              </a:ext>
            </a:extLst>
          </p:cNvPr>
          <p:cNvSpPr>
            <a:spLocks noChangeAspect="1"/>
          </p:cNvSpPr>
          <p:nvPr/>
        </p:nvSpPr>
        <p:spPr>
          <a:xfrm>
            <a:off x="9047581" y="5555220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AD4A79-C5C5-BEEC-2176-0D87BCE31EF1}"/>
              </a:ext>
            </a:extLst>
          </p:cNvPr>
          <p:cNvSpPr>
            <a:spLocks noChangeAspect="1"/>
          </p:cNvSpPr>
          <p:nvPr/>
        </p:nvSpPr>
        <p:spPr>
          <a:xfrm>
            <a:off x="9718620" y="555012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2FA1A5-ECBE-188A-66F7-CA3D83100614}"/>
              </a:ext>
            </a:extLst>
          </p:cNvPr>
          <p:cNvSpPr>
            <a:spLocks noChangeAspect="1"/>
          </p:cNvSpPr>
          <p:nvPr/>
        </p:nvSpPr>
        <p:spPr>
          <a:xfrm>
            <a:off x="7701266" y="555460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A28BE2-026A-529A-50A5-E47A23C01B0D}"/>
              </a:ext>
            </a:extLst>
          </p:cNvPr>
          <p:cNvSpPr>
            <a:spLocks noChangeAspect="1"/>
          </p:cNvSpPr>
          <p:nvPr/>
        </p:nvSpPr>
        <p:spPr>
          <a:xfrm>
            <a:off x="7028162" y="555489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B28736-A0F1-DDC0-C076-BCB791A1416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208162" y="4990531"/>
            <a:ext cx="0" cy="5643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B825A5-73FB-A840-A4B7-5E5135DBC478}"/>
              </a:ext>
            </a:extLst>
          </p:cNvPr>
          <p:cNvCxnSpPr>
            <a:cxnSpLocks/>
          </p:cNvCxnSpPr>
          <p:nvPr/>
        </p:nvCxnSpPr>
        <p:spPr>
          <a:xfrm flipV="1">
            <a:off x="7878763" y="4908645"/>
            <a:ext cx="0" cy="634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F98EA8-4EFC-0BD0-A0BF-04913AEDB95E}"/>
              </a:ext>
            </a:extLst>
          </p:cNvPr>
          <p:cNvCxnSpPr>
            <a:cxnSpLocks/>
          </p:cNvCxnSpPr>
          <p:nvPr/>
        </p:nvCxnSpPr>
        <p:spPr>
          <a:xfrm flipV="1">
            <a:off x="9227617" y="4808561"/>
            <a:ext cx="0" cy="741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D33671-A071-6A7B-C0A3-B4DBC916CB38}"/>
              </a:ext>
            </a:extLst>
          </p:cNvPr>
          <p:cNvCxnSpPr>
            <a:cxnSpLocks/>
          </p:cNvCxnSpPr>
          <p:nvPr/>
        </p:nvCxnSpPr>
        <p:spPr>
          <a:xfrm flipV="1">
            <a:off x="9894888" y="5186149"/>
            <a:ext cx="0" cy="371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D1478B1-0F0C-F93C-AB33-74E11008A849}"/>
              </a:ext>
            </a:extLst>
          </p:cNvPr>
          <p:cNvSpPr>
            <a:spLocks noChangeAspect="1"/>
          </p:cNvSpPr>
          <p:nvPr/>
        </p:nvSpPr>
        <p:spPr>
          <a:xfrm>
            <a:off x="5351762" y="5554050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E6959D-1213-5D9B-021E-00A755BD8A75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5531762" y="4826758"/>
            <a:ext cx="0" cy="7272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">
            <a:extLst>
              <a:ext uri="{FF2B5EF4-FFF2-40B4-BE49-F238E27FC236}">
                <a16:creationId xmlns:a16="http://schemas.microsoft.com/office/drawing/2014/main" id="{4AE27BE9-046D-E930-FB77-CD6E2358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00A6440-5BFE-1AA8-7407-68321B560BA8}"/>
              </a:ext>
            </a:extLst>
          </p:cNvPr>
          <p:cNvSpPr txBox="1"/>
          <p:nvPr/>
        </p:nvSpPr>
        <p:spPr>
          <a:xfrm>
            <a:off x="10175631" y="5549384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t/Kopf</a:t>
            </a:r>
          </a:p>
        </p:txBody>
      </p:sp>
    </p:spTree>
    <p:extLst>
      <p:ext uri="{BB962C8B-B14F-4D97-AF65-F5344CB8AC3E}">
        <p14:creationId xmlns:p14="http://schemas.microsoft.com/office/powerpoint/2010/main" val="2055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20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B57B52-795E-ADBC-182A-559159298CBA}"/>
              </a:ext>
            </a:extLst>
          </p:cNvPr>
          <p:cNvSpPr/>
          <p:nvPr/>
        </p:nvSpPr>
        <p:spPr>
          <a:xfrm>
            <a:off x="1816258" y="150471"/>
            <a:ext cx="8657653" cy="6551271"/>
          </a:xfrm>
          <a:prstGeom prst="roundRect">
            <a:avLst>
              <a:gd name="adj" fmla="val 3964"/>
            </a:avLst>
          </a:prstGeom>
          <a:solidFill>
            <a:schemeClr val="accent4">
              <a:lumMod val="20000"/>
              <a:lumOff val="80000"/>
              <a:alpha val="2693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E536C4-290B-8B4B-AD2B-BDD74CDCA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784812"/>
              </p:ext>
            </p:extLst>
          </p:nvPr>
        </p:nvGraphicFramePr>
        <p:xfrm>
          <a:off x="1797392" y="2412584"/>
          <a:ext cx="5266658" cy="211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894EFA-23FD-1C7E-2CF2-D29267192B47}"/>
              </a:ext>
            </a:extLst>
          </p:cNvPr>
          <p:cNvSpPr txBox="1"/>
          <p:nvPr/>
        </p:nvSpPr>
        <p:spPr>
          <a:xfrm>
            <a:off x="7161901" y="567874"/>
            <a:ext cx="315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Weiter-Wie-Bisher &amp; Dekarbonisierung</a:t>
            </a:r>
          </a:p>
          <a:p>
            <a:r>
              <a:rPr lang="de-AT" sz="1400" b="1" dirty="0"/>
              <a:t>78 m</a:t>
            </a:r>
            <a:r>
              <a:rPr lang="de-AT" sz="1400" b="1" baseline="30000" dirty="0"/>
              <a:t>2</a:t>
            </a:r>
            <a:r>
              <a:rPr lang="de-AT" sz="1400" b="1" dirty="0"/>
              <a:t>/</a:t>
            </a:r>
            <a:r>
              <a:rPr lang="de-AT" sz="1400" b="1" dirty="0" err="1"/>
              <a:t>cap</a:t>
            </a:r>
            <a:endParaRPr lang="de-AT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471BE-338D-3F32-FF88-F3CAAD5B5672}"/>
              </a:ext>
            </a:extLst>
          </p:cNvPr>
          <p:cNvSpPr txBox="1"/>
          <p:nvPr/>
        </p:nvSpPr>
        <p:spPr>
          <a:xfrm>
            <a:off x="7168164" y="1063809"/>
            <a:ext cx="313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+ Neubaustopp auf unbebautem Land</a:t>
            </a:r>
          </a:p>
          <a:p>
            <a:r>
              <a:rPr lang="de-AT" sz="1400" b="1" dirty="0"/>
              <a:t>67 m</a:t>
            </a:r>
            <a:r>
              <a:rPr lang="de-AT" sz="1400" b="1" baseline="30000" dirty="0"/>
              <a:t>2</a:t>
            </a:r>
            <a:r>
              <a:rPr lang="de-AT" sz="1400" b="1" dirty="0"/>
              <a:t>/</a:t>
            </a:r>
            <a:r>
              <a:rPr lang="de-AT" sz="1400" b="1" dirty="0" err="1"/>
              <a:t>cap</a:t>
            </a:r>
            <a:endParaRPr lang="de-AT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885F3-748E-0166-0B19-6600CBF6809E}"/>
              </a:ext>
            </a:extLst>
          </p:cNvPr>
          <p:cNvSpPr txBox="1"/>
          <p:nvPr/>
        </p:nvSpPr>
        <p:spPr>
          <a:xfrm>
            <a:off x="7172003" y="2671677"/>
            <a:ext cx="315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Weiter-Wie-Bisher &amp; Dekarbonisierung</a:t>
            </a:r>
          </a:p>
          <a:p>
            <a:r>
              <a:rPr lang="de-AT" sz="1400" b="1" dirty="0"/>
              <a:t>2</a:t>
            </a:r>
            <a:r>
              <a:rPr lang="de-AT" sz="1000" b="1" dirty="0"/>
              <a:t> </a:t>
            </a:r>
            <a:r>
              <a:rPr lang="de-AT" sz="1400" b="1" dirty="0"/>
              <a:t>900 </a:t>
            </a:r>
            <a:r>
              <a:rPr lang="de-AT" sz="1400" b="1" dirty="0" err="1"/>
              <a:t>Mt</a:t>
            </a:r>
            <a:endParaRPr lang="de-AT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415E2-3AFC-3B29-8135-36B46BE80FF5}"/>
              </a:ext>
            </a:extLst>
          </p:cNvPr>
          <p:cNvSpPr txBox="1"/>
          <p:nvPr/>
        </p:nvSpPr>
        <p:spPr>
          <a:xfrm>
            <a:off x="7169608" y="3180312"/>
            <a:ext cx="313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+ Neubaustopp auf unbebautem Land</a:t>
            </a:r>
          </a:p>
          <a:p>
            <a:r>
              <a:rPr lang="de-AT" sz="1400" b="1" dirty="0"/>
              <a:t>2</a:t>
            </a:r>
            <a:r>
              <a:rPr lang="de-AT" sz="1000" b="1" dirty="0"/>
              <a:t> </a:t>
            </a:r>
            <a:r>
              <a:rPr lang="de-AT" sz="1400" b="1" dirty="0"/>
              <a:t>200 </a:t>
            </a:r>
            <a:r>
              <a:rPr lang="de-AT" sz="1400" b="1" dirty="0" err="1"/>
              <a:t>Mt</a:t>
            </a:r>
            <a:endParaRPr lang="de-AT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9ECBF0-194B-8574-CF32-02F510A6E83B}"/>
              </a:ext>
            </a:extLst>
          </p:cNvPr>
          <p:cNvSpPr txBox="1"/>
          <p:nvPr/>
        </p:nvSpPr>
        <p:spPr>
          <a:xfrm>
            <a:off x="3119509" y="3253536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1"/>
                </a:solidFill>
              </a:rPr>
              <a:t>2018: </a:t>
            </a:r>
          </a:p>
          <a:p>
            <a:r>
              <a:rPr lang="de-AT" sz="1400" b="1" dirty="0">
                <a:solidFill>
                  <a:schemeClr val="bg1"/>
                </a:solidFill>
              </a:rPr>
              <a:t>2</a:t>
            </a:r>
            <a:r>
              <a:rPr lang="de-AT" sz="1000" b="1" dirty="0">
                <a:solidFill>
                  <a:schemeClr val="bg1"/>
                </a:solidFill>
              </a:rPr>
              <a:t> </a:t>
            </a:r>
            <a:r>
              <a:rPr lang="de-AT" sz="1400" b="1" dirty="0">
                <a:solidFill>
                  <a:schemeClr val="bg1"/>
                </a:solidFill>
              </a:rPr>
              <a:t>100 </a:t>
            </a:r>
            <a:r>
              <a:rPr lang="de-AT" sz="1400" b="1" dirty="0" err="1">
                <a:solidFill>
                  <a:schemeClr val="bg1"/>
                </a:solidFill>
              </a:rPr>
              <a:t>Mt</a:t>
            </a:r>
            <a:endParaRPr lang="de-A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98464AA-1984-1F43-A6FC-C8A3B1400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148754"/>
              </p:ext>
            </p:extLst>
          </p:nvPr>
        </p:nvGraphicFramePr>
        <p:xfrm>
          <a:off x="1885501" y="122833"/>
          <a:ext cx="5110543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B4D3EF-D877-80EB-E5BC-00158695E19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915082" y="829484"/>
            <a:ext cx="24681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06DE4D-8350-6197-B007-CCDC469BE51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915082" y="992782"/>
            <a:ext cx="253082" cy="33263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888D46-33D2-A056-F6A2-171EF0FF9F92}"/>
              </a:ext>
            </a:extLst>
          </p:cNvPr>
          <p:cNvCxnSpPr>
            <a:cxnSpLocks/>
          </p:cNvCxnSpPr>
          <p:nvPr/>
        </p:nvCxnSpPr>
        <p:spPr>
          <a:xfrm>
            <a:off x="6915082" y="2935837"/>
            <a:ext cx="25241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A5C912B-B853-8FED-28D2-FD1B7968126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915082" y="3202537"/>
            <a:ext cx="254526" cy="23938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C779050-A909-7541-B06F-E6BA0FF2F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782552"/>
              </p:ext>
            </p:extLst>
          </p:nvPr>
        </p:nvGraphicFramePr>
        <p:xfrm>
          <a:off x="1894553" y="4613812"/>
          <a:ext cx="5165301" cy="2060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FE7B47-E83D-7FCB-4C28-024224739D32}"/>
              </a:ext>
            </a:extLst>
          </p:cNvPr>
          <p:cNvSpPr txBox="1"/>
          <p:nvPr/>
        </p:nvSpPr>
        <p:spPr>
          <a:xfrm>
            <a:off x="7168072" y="4935497"/>
            <a:ext cx="315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Weiter-Wie-Bisher &amp; Dekarbonisierung</a:t>
            </a:r>
          </a:p>
          <a:p>
            <a:r>
              <a:rPr lang="de-AT" sz="1400" b="1" dirty="0"/>
              <a:t>45 </a:t>
            </a:r>
            <a:r>
              <a:rPr lang="de-AT" sz="1400" b="1" dirty="0" err="1"/>
              <a:t>Mt</a:t>
            </a:r>
            <a:endParaRPr lang="de-AT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989FF-E00D-D094-2483-14CA05E2AE23}"/>
              </a:ext>
            </a:extLst>
          </p:cNvPr>
          <p:cNvSpPr txBox="1"/>
          <p:nvPr/>
        </p:nvSpPr>
        <p:spPr>
          <a:xfrm>
            <a:off x="7166831" y="5860057"/>
            <a:ext cx="313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/>
              <a:t>+ Neubaustopp auf unbebautem Land</a:t>
            </a:r>
          </a:p>
          <a:p>
            <a:r>
              <a:rPr lang="de-AT" sz="1400" dirty="0"/>
              <a:t>  </a:t>
            </a:r>
            <a:r>
              <a:rPr lang="de-AT" sz="1400" b="1" dirty="0"/>
              <a:t>5 </a:t>
            </a:r>
            <a:r>
              <a:rPr lang="de-AT" sz="1400" b="1" dirty="0" err="1"/>
              <a:t>Mt</a:t>
            </a:r>
            <a:endParaRPr lang="de-AT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32B28-E16A-8BE7-BA0D-0AD34B1AE1C6}"/>
              </a:ext>
            </a:extLst>
          </p:cNvPr>
          <p:cNvSpPr txBox="1"/>
          <p:nvPr/>
        </p:nvSpPr>
        <p:spPr>
          <a:xfrm>
            <a:off x="3025088" y="5436491"/>
            <a:ext cx="781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1"/>
                </a:solidFill>
              </a:rPr>
              <a:t>2018: </a:t>
            </a:r>
          </a:p>
          <a:p>
            <a:r>
              <a:rPr lang="de-AT" sz="1400" b="1" dirty="0">
                <a:solidFill>
                  <a:schemeClr val="bg1"/>
                </a:solidFill>
              </a:rPr>
              <a:t>34 </a:t>
            </a:r>
            <a:r>
              <a:rPr lang="de-AT" sz="1400" b="1" dirty="0" err="1">
                <a:solidFill>
                  <a:schemeClr val="bg1"/>
                </a:solidFill>
              </a:rPr>
              <a:t>Mt</a:t>
            </a:r>
            <a:r>
              <a:rPr lang="de-AT" sz="1400" b="1" dirty="0">
                <a:solidFill>
                  <a:schemeClr val="bg1"/>
                </a:solidFill>
              </a:rPr>
              <a:t>/a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5B708A-007A-08FD-755B-FFCEB59CE6FB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08732" y="5197107"/>
            <a:ext cx="25934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F652E7-C7C6-9321-C13D-2F9CBBBF8F5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915082" y="6121667"/>
            <a:ext cx="25174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8B62F7-C8CE-8A64-C92A-EFBD782DCE33}"/>
              </a:ext>
            </a:extLst>
          </p:cNvPr>
          <p:cNvSpPr txBox="1"/>
          <p:nvPr/>
        </p:nvSpPr>
        <p:spPr>
          <a:xfrm>
            <a:off x="3047604" y="978239"/>
            <a:ext cx="99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1"/>
                </a:solidFill>
              </a:rPr>
              <a:t>2018: </a:t>
            </a:r>
          </a:p>
          <a:p>
            <a:r>
              <a:rPr lang="de-AT" sz="1400" b="1" dirty="0">
                <a:solidFill>
                  <a:schemeClr val="bg1"/>
                </a:solidFill>
              </a:rPr>
              <a:t>72 m</a:t>
            </a:r>
            <a:r>
              <a:rPr lang="de-AT" sz="1400" b="1" baseline="30000" dirty="0">
                <a:solidFill>
                  <a:schemeClr val="bg1"/>
                </a:solidFill>
              </a:rPr>
              <a:t>2</a:t>
            </a:r>
            <a:r>
              <a:rPr lang="de-AT" sz="1400" b="1" dirty="0">
                <a:solidFill>
                  <a:schemeClr val="bg1"/>
                </a:solidFill>
              </a:rPr>
              <a:t>/</a:t>
            </a:r>
            <a:r>
              <a:rPr lang="de-AT" sz="1400" b="1" dirty="0" err="1">
                <a:solidFill>
                  <a:schemeClr val="bg1"/>
                </a:solidFill>
              </a:rPr>
              <a:t>cap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3D0DF2-5E17-5BE9-6A24-41A2CB9C5EE6}"/>
              </a:ext>
            </a:extLst>
          </p:cNvPr>
          <p:cNvSpPr txBox="1"/>
          <p:nvPr/>
        </p:nvSpPr>
        <p:spPr>
          <a:xfrm>
            <a:off x="7167494" y="234950"/>
            <a:ext cx="314269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AT" sz="1400" b="1" dirty="0"/>
              <a:t>2040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E4A9A-4F99-B14F-D330-029563FD8584}"/>
              </a:ext>
            </a:extLst>
          </p:cNvPr>
          <p:cNvSpPr txBox="1"/>
          <p:nvPr/>
        </p:nvSpPr>
        <p:spPr>
          <a:xfrm>
            <a:off x="2594518" y="3848607"/>
            <a:ext cx="2603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i="1" dirty="0">
                <a:solidFill>
                  <a:schemeClr val="bg1"/>
                </a:solidFill>
              </a:rPr>
              <a:t>Gebäude, Heizungen, Dämmung, etc.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D80B4-6DBC-9712-A947-046B542E175C}"/>
              </a:ext>
            </a:extLst>
          </p:cNvPr>
          <p:cNvSpPr txBox="1"/>
          <p:nvPr/>
        </p:nvSpPr>
        <p:spPr>
          <a:xfrm>
            <a:off x="2625277" y="6008805"/>
            <a:ext cx="4103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i="1" dirty="0">
                <a:solidFill>
                  <a:schemeClr val="bg1"/>
                </a:solidFill>
              </a:rPr>
              <a:t>Neubau, Instandhaltung, </a:t>
            </a:r>
            <a:r>
              <a:rPr lang="de-AT" sz="1050" i="1" dirty="0" err="1">
                <a:solidFill>
                  <a:schemeClr val="bg1"/>
                </a:solidFill>
              </a:rPr>
              <a:t>therm</a:t>
            </a:r>
            <a:r>
              <a:rPr lang="de-AT" sz="1050" i="1" dirty="0">
                <a:solidFill>
                  <a:schemeClr val="bg1"/>
                </a:solidFill>
              </a:rPr>
              <a:t>. Sanierung, Heizungstausch, etc.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DB3DA53B-67A3-8D53-4EF3-AAC19B46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  <p:bldP spid="10" grpId="0"/>
      <p:bldP spid="14" grpId="0"/>
      <p:bldGraphic spid="15" grpId="0">
        <p:bldAsOne/>
      </p:bldGraphic>
      <p:bldGraphic spid="3" grpId="0">
        <p:bldAsOne/>
      </p:bldGraphic>
      <p:bldP spid="11" grpId="0"/>
      <p:bldP spid="12" grpId="0"/>
      <p:bldP spid="13" grpId="0"/>
      <p:bldP spid="5" grpId="0"/>
      <p:bldP spid="33" grpId="0" animBg="1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4EA557-4071-A15B-2040-567978E28A01}"/>
              </a:ext>
            </a:extLst>
          </p:cNvPr>
          <p:cNvSpPr/>
          <p:nvPr/>
        </p:nvSpPr>
        <p:spPr>
          <a:xfrm>
            <a:off x="107648" y="301744"/>
            <a:ext cx="11998971" cy="6090420"/>
          </a:xfrm>
          <a:prstGeom prst="roundRect">
            <a:avLst>
              <a:gd name="adj" fmla="val 7220"/>
            </a:avLst>
          </a:prstGeom>
          <a:solidFill>
            <a:schemeClr val="accent4">
              <a:lumMod val="20000"/>
              <a:lumOff val="80000"/>
              <a:alpha val="2693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518910-D03E-9AFA-B762-61922B405048}"/>
              </a:ext>
            </a:extLst>
          </p:cNvPr>
          <p:cNvGraphicFramePr/>
          <p:nvPr/>
        </p:nvGraphicFramePr>
        <p:xfrm>
          <a:off x="71064" y="583455"/>
          <a:ext cx="11109960" cy="63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riangle 8">
            <a:extLst>
              <a:ext uri="{FF2B5EF4-FFF2-40B4-BE49-F238E27FC236}">
                <a16:creationId xmlns:a16="http://schemas.microsoft.com/office/drawing/2014/main" id="{8C1E6746-EBF2-65C8-379D-3DF28445F90E}"/>
              </a:ext>
            </a:extLst>
          </p:cNvPr>
          <p:cNvSpPr/>
          <p:nvPr/>
        </p:nvSpPr>
        <p:spPr>
          <a:xfrm rot="18770389">
            <a:off x="8310803" y="1709908"/>
            <a:ext cx="369027" cy="3749237"/>
          </a:xfrm>
          <a:prstGeom prst="triangle">
            <a:avLst/>
          </a:prstGeom>
          <a:solidFill>
            <a:schemeClr val="bg1">
              <a:lumMod val="65000"/>
              <a:alpha val="391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F4533-0F92-E1E8-2F6D-71DEC625D4BE}"/>
              </a:ext>
            </a:extLst>
          </p:cNvPr>
          <p:cNvSpPr/>
          <p:nvPr/>
        </p:nvSpPr>
        <p:spPr>
          <a:xfrm>
            <a:off x="9705945" y="4039136"/>
            <a:ext cx="377050" cy="1150496"/>
          </a:xfrm>
          <a:prstGeom prst="rect">
            <a:avLst/>
          </a:prstGeom>
          <a:solidFill>
            <a:srgbClr val="F3F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BDD4A1-A4F0-714D-7BA9-56CE55B41DC8}"/>
              </a:ext>
            </a:extLst>
          </p:cNvPr>
          <p:cNvGrpSpPr/>
          <p:nvPr/>
        </p:nvGrpSpPr>
        <p:grpSpPr>
          <a:xfrm>
            <a:off x="8462829" y="3030856"/>
            <a:ext cx="252000" cy="252000"/>
            <a:chOff x="8546961" y="3850215"/>
            <a:chExt cx="252000" cy="25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FD77E5-73C8-5A2A-2AE0-907BD3AF7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0961" y="3904215"/>
              <a:ext cx="144000" cy="14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385AD68E-C6AC-A9AE-30F5-C7A2420CC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6961" y="3850215"/>
              <a:ext cx="252000" cy="252000"/>
            </a:xfrm>
            <a:prstGeom prst="plus">
              <a:avLst>
                <a:gd name="adj" fmla="val 4905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DDD54C-A7C1-37AE-5C02-C6CCC63E8526}"/>
              </a:ext>
            </a:extLst>
          </p:cNvPr>
          <p:cNvCxnSpPr>
            <a:cxnSpLocks/>
          </p:cNvCxnSpPr>
          <p:nvPr/>
        </p:nvCxnSpPr>
        <p:spPr>
          <a:xfrm flipV="1">
            <a:off x="7806968" y="3233786"/>
            <a:ext cx="712304" cy="824948"/>
          </a:xfrm>
          <a:prstGeom prst="straightConnector1">
            <a:avLst/>
          </a:prstGeom>
          <a:ln w="15875">
            <a:solidFill>
              <a:schemeClr val="tx1"/>
            </a:solidFill>
            <a:headEnd w="sm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4FE08A-D306-A0C8-3FC8-5146DFCE8944}"/>
              </a:ext>
            </a:extLst>
          </p:cNvPr>
          <p:cNvSpPr txBox="1"/>
          <p:nvPr/>
        </p:nvSpPr>
        <p:spPr>
          <a:xfrm flipH="1">
            <a:off x="285384" y="351407"/>
            <a:ext cx="114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/>
              <a:t>Inländ</a:t>
            </a:r>
            <a:r>
              <a:rPr lang="de-AT" sz="2400" b="1" dirty="0"/>
              <a:t>. Materialverbrauch in t/Kopf für Österreich von 1960 bis 2040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655FD-CBF2-6622-0AF1-2A010EF5B422}"/>
              </a:ext>
            </a:extLst>
          </p:cNvPr>
          <p:cNvSpPr txBox="1"/>
          <p:nvPr/>
        </p:nvSpPr>
        <p:spPr>
          <a:xfrm>
            <a:off x="4454769" y="3923524"/>
            <a:ext cx="340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t/Kopf Ziel der Kreislaufwirtschaftsstrategie für 2030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3CF6A-E5B4-0C85-BFD5-FBA4509F93B8}"/>
              </a:ext>
            </a:extLst>
          </p:cNvPr>
          <p:cNvSpPr txBox="1"/>
          <p:nvPr/>
        </p:nvSpPr>
        <p:spPr>
          <a:xfrm>
            <a:off x="9700311" y="4337704"/>
            <a:ext cx="2473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Pfad zur Erreichung des 7 t </a:t>
            </a:r>
            <a:r>
              <a:rPr lang="de-A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Materialfuss</a:t>
            </a: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-abdruck-Ziels der Kreislaufwirtschafts-strategie (pro Kopf)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CB1C96C-A606-1BAF-AF5C-4BA9D0ED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7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4EA557-4071-A15B-2040-567978E28A01}"/>
              </a:ext>
            </a:extLst>
          </p:cNvPr>
          <p:cNvSpPr/>
          <p:nvPr/>
        </p:nvSpPr>
        <p:spPr>
          <a:xfrm>
            <a:off x="107648" y="301744"/>
            <a:ext cx="11998971" cy="6090420"/>
          </a:xfrm>
          <a:prstGeom prst="roundRect">
            <a:avLst>
              <a:gd name="adj" fmla="val 7220"/>
            </a:avLst>
          </a:prstGeom>
          <a:solidFill>
            <a:schemeClr val="accent4">
              <a:lumMod val="20000"/>
              <a:lumOff val="80000"/>
              <a:alpha val="2693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518910-D03E-9AFA-B762-61922B405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751386"/>
              </p:ext>
            </p:extLst>
          </p:nvPr>
        </p:nvGraphicFramePr>
        <p:xfrm>
          <a:off x="71064" y="583455"/>
          <a:ext cx="11109960" cy="63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CBDD4A1-A4F0-714D-7BA9-56CE55B41DC8}"/>
              </a:ext>
            </a:extLst>
          </p:cNvPr>
          <p:cNvGrpSpPr/>
          <p:nvPr/>
        </p:nvGrpSpPr>
        <p:grpSpPr>
          <a:xfrm>
            <a:off x="8462829" y="3030856"/>
            <a:ext cx="252000" cy="252000"/>
            <a:chOff x="8546961" y="3850215"/>
            <a:chExt cx="252000" cy="25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FD77E5-73C8-5A2A-2AE0-907BD3AF7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0961" y="3904215"/>
              <a:ext cx="144000" cy="14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385AD68E-C6AC-A9AE-30F5-C7A2420CC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6961" y="3850215"/>
              <a:ext cx="252000" cy="252000"/>
            </a:xfrm>
            <a:prstGeom prst="plus">
              <a:avLst>
                <a:gd name="adj" fmla="val 4905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DDD54C-A7C1-37AE-5C02-C6CCC63E8526}"/>
              </a:ext>
            </a:extLst>
          </p:cNvPr>
          <p:cNvCxnSpPr>
            <a:cxnSpLocks/>
          </p:cNvCxnSpPr>
          <p:nvPr/>
        </p:nvCxnSpPr>
        <p:spPr>
          <a:xfrm flipV="1">
            <a:off x="7806968" y="3233786"/>
            <a:ext cx="712304" cy="824948"/>
          </a:xfrm>
          <a:prstGeom prst="straightConnector1">
            <a:avLst/>
          </a:prstGeom>
          <a:ln w="15875">
            <a:solidFill>
              <a:schemeClr val="tx1"/>
            </a:solidFill>
            <a:headEnd w="sm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4FE08A-D306-A0C8-3FC8-5146DFCE8944}"/>
              </a:ext>
            </a:extLst>
          </p:cNvPr>
          <p:cNvSpPr txBox="1"/>
          <p:nvPr/>
        </p:nvSpPr>
        <p:spPr>
          <a:xfrm flipH="1">
            <a:off x="285384" y="351407"/>
            <a:ext cx="114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/>
              <a:t>Inländ</a:t>
            </a:r>
            <a:r>
              <a:rPr lang="de-AT" sz="2400" b="1" dirty="0"/>
              <a:t>. Materialverbrauch in t/Kopf für Österreich von 1960 bis 2040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655FD-CBF2-6622-0AF1-2A010EF5B422}"/>
              </a:ext>
            </a:extLst>
          </p:cNvPr>
          <p:cNvSpPr txBox="1"/>
          <p:nvPr/>
        </p:nvSpPr>
        <p:spPr>
          <a:xfrm>
            <a:off x="4454769" y="3923524"/>
            <a:ext cx="340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t/Kopf Ziel der Kreislaufwirtschaftsstrategie für 2030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D5BE7-77D2-63B3-13DE-5F448C66A890}"/>
              </a:ext>
            </a:extLst>
          </p:cNvPr>
          <p:cNvSpPr txBox="1"/>
          <p:nvPr/>
        </p:nvSpPr>
        <p:spPr>
          <a:xfrm>
            <a:off x="9701272" y="1863772"/>
            <a:ext cx="199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Weiter-Wie-Bisher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6E060-78E5-5F58-31BC-C6A6567CC90D}"/>
              </a:ext>
            </a:extLst>
          </p:cNvPr>
          <p:cNvSpPr txBox="1"/>
          <p:nvPr/>
        </p:nvSpPr>
        <p:spPr>
          <a:xfrm>
            <a:off x="9701326" y="910207"/>
            <a:ext cx="220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Szenarien für den Gebäude-, Transport und Stromsektor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A9A9BA-4149-AE17-10B9-6801C938A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7E2F5AE0-754E-3A75-F743-FF13C781EC51}"/>
              </a:ext>
            </a:extLst>
          </p:cNvPr>
          <p:cNvSpPr/>
          <p:nvPr/>
        </p:nvSpPr>
        <p:spPr>
          <a:xfrm rot="18770389">
            <a:off x="8310803" y="1709908"/>
            <a:ext cx="369027" cy="3749237"/>
          </a:xfrm>
          <a:prstGeom prst="triangle">
            <a:avLst/>
          </a:prstGeom>
          <a:solidFill>
            <a:schemeClr val="bg1">
              <a:lumMod val="65000"/>
              <a:alpha val="391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F4533-0F92-E1E8-2F6D-71DEC625D4BE}"/>
              </a:ext>
            </a:extLst>
          </p:cNvPr>
          <p:cNvSpPr/>
          <p:nvPr/>
        </p:nvSpPr>
        <p:spPr>
          <a:xfrm>
            <a:off x="9705945" y="4039136"/>
            <a:ext cx="377050" cy="1150496"/>
          </a:xfrm>
          <a:prstGeom prst="rect">
            <a:avLst/>
          </a:prstGeom>
          <a:solidFill>
            <a:srgbClr val="F3F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3CF6A-E5B4-0C85-BFD5-FBA4509F93B8}"/>
              </a:ext>
            </a:extLst>
          </p:cNvPr>
          <p:cNvSpPr txBox="1"/>
          <p:nvPr/>
        </p:nvSpPr>
        <p:spPr>
          <a:xfrm>
            <a:off x="9700311" y="4337704"/>
            <a:ext cx="2473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Pfad zur Erreichung des 7 t </a:t>
            </a:r>
            <a:r>
              <a:rPr lang="de-A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Materialfuss</a:t>
            </a: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-abdruck-Ziels der Kreislaufwirtschafts-strategie (pro Kopf) </a:t>
            </a:r>
          </a:p>
        </p:txBody>
      </p:sp>
    </p:spTree>
    <p:extLst>
      <p:ext uri="{BB962C8B-B14F-4D97-AF65-F5344CB8AC3E}">
        <p14:creationId xmlns:p14="http://schemas.microsoft.com/office/powerpoint/2010/main" val="183841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A4EA557-4071-A15B-2040-567978E28A01}"/>
              </a:ext>
            </a:extLst>
          </p:cNvPr>
          <p:cNvSpPr/>
          <p:nvPr/>
        </p:nvSpPr>
        <p:spPr>
          <a:xfrm>
            <a:off x="107648" y="301744"/>
            <a:ext cx="11998971" cy="6090420"/>
          </a:xfrm>
          <a:prstGeom prst="roundRect">
            <a:avLst>
              <a:gd name="adj" fmla="val 7220"/>
            </a:avLst>
          </a:prstGeom>
          <a:solidFill>
            <a:schemeClr val="accent4">
              <a:lumMod val="20000"/>
              <a:lumOff val="80000"/>
              <a:alpha val="2693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6518910-D03E-9AFA-B762-61922B405048}"/>
              </a:ext>
            </a:extLst>
          </p:cNvPr>
          <p:cNvGraphicFramePr/>
          <p:nvPr/>
        </p:nvGraphicFramePr>
        <p:xfrm>
          <a:off x="71064" y="583455"/>
          <a:ext cx="11109960" cy="636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CBDD4A1-A4F0-714D-7BA9-56CE55B41DC8}"/>
              </a:ext>
            </a:extLst>
          </p:cNvPr>
          <p:cNvGrpSpPr/>
          <p:nvPr/>
        </p:nvGrpSpPr>
        <p:grpSpPr>
          <a:xfrm>
            <a:off x="8462829" y="3030856"/>
            <a:ext cx="252000" cy="252000"/>
            <a:chOff x="8546961" y="3850215"/>
            <a:chExt cx="252000" cy="25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FD77E5-73C8-5A2A-2AE0-907BD3AF7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00961" y="3904215"/>
              <a:ext cx="144000" cy="1440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385AD68E-C6AC-A9AE-30F5-C7A2420CC0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46961" y="3850215"/>
              <a:ext cx="252000" cy="252000"/>
            </a:xfrm>
            <a:prstGeom prst="plus">
              <a:avLst>
                <a:gd name="adj" fmla="val 49051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DDD54C-A7C1-37AE-5C02-C6CCC63E8526}"/>
              </a:ext>
            </a:extLst>
          </p:cNvPr>
          <p:cNvCxnSpPr>
            <a:cxnSpLocks/>
          </p:cNvCxnSpPr>
          <p:nvPr/>
        </p:nvCxnSpPr>
        <p:spPr>
          <a:xfrm flipV="1">
            <a:off x="7806968" y="3233786"/>
            <a:ext cx="712304" cy="824948"/>
          </a:xfrm>
          <a:prstGeom prst="straightConnector1">
            <a:avLst/>
          </a:prstGeom>
          <a:ln w="15875">
            <a:solidFill>
              <a:schemeClr val="tx1"/>
            </a:solidFill>
            <a:headEnd w="sm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4FE08A-D306-A0C8-3FC8-5146DFCE8944}"/>
              </a:ext>
            </a:extLst>
          </p:cNvPr>
          <p:cNvSpPr txBox="1"/>
          <p:nvPr/>
        </p:nvSpPr>
        <p:spPr>
          <a:xfrm flipH="1">
            <a:off x="285384" y="351407"/>
            <a:ext cx="114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/>
              <a:t>Inländ</a:t>
            </a:r>
            <a:r>
              <a:rPr lang="de-AT" sz="2400" b="1" dirty="0"/>
              <a:t>. Materialverbrauch in t/Kopf für Österreich von 1960 bis 2040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655FD-CBF2-6622-0AF1-2A010EF5B422}"/>
              </a:ext>
            </a:extLst>
          </p:cNvPr>
          <p:cNvSpPr txBox="1"/>
          <p:nvPr/>
        </p:nvSpPr>
        <p:spPr>
          <a:xfrm>
            <a:off x="4454769" y="3923524"/>
            <a:ext cx="340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 t/Kopf Ziel der Kreislaufwirtschaftsstrategie für 2030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CD5BE7-77D2-63B3-13DE-5F448C66A890}"/>
              </a:ext>
            </a:extLst>
          </p:cNvPr>
          <p:cNvSpPr txBox="1"/>
          <p:nvPr/>
        </p:nvSpPr>
        <p:spPr>
          <a:xfrm>
            <a:off x="9701272" y="1863772"/>
            <a:ext cx="199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Weiter-Wie-Bisher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7CE3B-C0E6-9376-1240-71A77BDAC2C2}"/>
              </a:ext>
            </a:extLst>
          </p:cNvPr>
          <p:cNvSpPr txBox="1"/>
          <p:nvPr/>
        </p:nvSpPr>
        <p:spPr>
          <a:xfrm>
            <a:off x="9701265" y="2157810"/>
            <a:ext cx="239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4"/>
                </a:solidFill>
              </a:rPr>
              <a:t>Weiter-Wie-Bisher </a:t>
            </a:r>
          </a:p>
          <a:p>
            <a:r>
              <a:rPr lang="de-AT" dirty="0">
                <a:solidFill>
                  <a:schemeClr val="accent4"/>
                </a:solidFill>
              </a:rPr>
              <a:t>inkl. Dekarbonisierung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46E060-78E5-5F58-31BC-C6A6567CC90D}"/>
              </a:ext>
            </a:extLst>
          </p:cNvPr>
          <p:cNvSpPr txBox="1"/>
          <p:nvPr/>
        </p:nvSpPr>
        <p:spPr>
          <a:xfrm>
            <a:off x="9701326" y="910207"/>
            <a:ext cx="2209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Szenarien für den Gebäude-, Transport und Stromsektor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40EC09C-4493-D226-494D-3994F34E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446" y="6400800"/>
            <a:ext cx="7385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1912D021-4A7C-D15E-81B2-B22A383DE9B3}"/>
              </a:ext>
            </a:extLst>
          </p:cNvPr>
          <p:cNvSpPr/>
          <p:nvPr/>
        </p:nvSpPr>
        <p:spPr>
          <a:xfrm rot="18770389">
            <a:off x="8310803" y="1709908"/>
            <a:ext cx="369027" cy="3749237"/>
          </a:xfrm>
          <a:prstGeom prst="triangle">
            <a:avLst/>
          </a:prstGeom>
          <a:solidFill>
            <a:schemeClr val="bg1">
              <a:lumMod val="65000"/>
              <a:alpha val="391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F4533-0F92-E1E8-2F6D-71DEC625D4BE}"/>
              </a:ext>
            </a:extLst>
          </p:cNvPr>
          <p:cNvSpPr/>
          <p:nvPr/>
        </p:nvSpPr>
        <p:spPr>
          <a:xfrm>
            <a:off x="9705945" y="4039136"/>
            <a:ext cx="377050" cy="1150496"/>
          </a:xfrm>
          <a:prstGeom prst="rect">
            <a:avLst/>
          </a:prstGeom>
          <a:solidFill>
            <a:srgbClr val="F3FA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3CF6A-E5B4-0C85-BFD5-FBA4509F93B8}"/>
              </a:ext>
            </a:extLst>
          </p:cNvPr>
          <p:cNvSpPr txBox="1"/>
          <p:nvPr/>
        </p:nvSpPr>
        <p:spPr>
          <a:xfrm>
            <a:off x="9700311" y="4337704"/>
            <a:ext cx="2473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Pfad zur Erreichung des 7 t </a:t>
            </a:r>
            <a:r>
              <a:rPr lang="de-AT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Materialfuss</a:t>
            </a: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-abdruck-Ziels der Kreislaufwirtschafts-strategie (pro Kopf) </a:t>
            </a:r>
          </a:p>
        </p:txBody>
      </p:sp>
    </p:spTree>
    <p:extLst>
      <p:ext uri="{BB962C8B-B14F-4D97-AF65-F5344CB8AC3E}">
        <p14:creationId xmlns:p14="http://schemas.microsoft.com/office/powerpoint/2010/main" val="79153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Macintosh PowerPoint</Application>
  <PresentationFormat>Breitbild</PresentationFormat>
  <Paragraphs>159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Office Theme</vt:lpstr>
      <vt:lpstr>Neubau auf unbebautem Land ist unvereinbar mit Zielen der Kreislaufwirtschaft und kritisch für die Klimaziele – es geht auch ohne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Haas, Willi</dc:creator>
  <cp:lastModifiedBy>StudentIn</cp:lastModifiedBy>
  <cp:revision>14</cp:revision>
  <dcterms:created xsi:type="dcterms:W3CDTF">2024-03-23T14:27:52Z</dcterms:created>
  <dcterms:modified xsi:type="dcterms:W3CDTF">2024-04-03T07:08:48Z</dcterms:modified>
</cp:coreProperties>
</file>