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8" r:id="rId2"/>
    <p:sldId id="388" r:id="rId3"/>
    <p:sldId id="373" r:id="rId4"/>
    <p:sldId id="377" r:id="rId5"/>
    <p:sldId id="379" r:id="rId6"/>
    <p:sldId id="368" r:id="rId7"/>
    <p:sldId id="365" r:id="rId8"/>
    <p:sldId id="390" r:id="rId9"/>
    <p:sldId id="391" r:id="rId10"/>
    <p:sldId id="389" r:id="rId11"/>
    <p:sldId id="361" r:id="rId12"/>
    <p:sldId id="392" r:id="rId13"/>
    <p:sldId id="329" r:id="rId14"/>
  </p:sldIdLst>
  <p:sldSz cx="12192000" cy="6858000"/>
  <p:notesSz cx="6858000" cy="9144000"/>
  <p:embeddedFontLst>
    <p:embeddedFont>
      <p:font typeface="Source Sans Pro" panose="020B0503030403020204" pitchFamily="34" charset="0"/>
      <p:regular r:id="rId17"/>
      <p:bold r:id="rId18"/>
      <p:italic r:id="rId19"/>
      <p:boldItalic r:id="rId20"/>
    </p:embeddedFont>
    <p:embeddedFont>
      <p:font typeface="Tahoma" panose="020B0604030504040204" pitchFamily="34" charset="0"/>
      <p:regular r:id="rId21"/>
      <p:bold r:id="rId22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0F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18" autoAdjust="0"/>
  </p:normalViewPr>
  <p:slideViewPr>
    <p:cSldViewPr snapToGrid="0">
      <p:cViewPr varScale="1">
        <p:scale>
          <a:sx n="113" d="100"/>
          <a:sy n="113" d="100"/>
        </p:scale>
        <p:origin x="560" y="1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3942" y="84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C4227C8D-032E-685B-4A1F-AE2AF66F742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FE69897-F2BB-7B97-0477-AD9F6F634D5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F6296-DA75-4D1E-B2E3-4428BD8A777A}" type="datetimeFigureOut">
              <a:rPr lang="de-DE" smtClean="0"/>
              <a:t>24.01.24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4ECE144-104F-EEA6-32BC-2EDAC70375D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550E736-BA8A-ED2A-BE00-7D7C5AEBEDB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FD366B-A2FC-4A35-A3A4-A01A121C676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54376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+mn-lt"/>
              </a:defRPr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n-lt"/>
              </a:defRPr>
            </a:lvl1pPr>
          </a:lstStyle>
          <a:p>
            <a:fld id="{E45C1DA6-4918-4FCF-A610-A984D9319747}" type="datetimeFigureOut">
              <a:rPr lang="de-DE" smtClean="0"/>
              <a:pPr/>
              <a:t>24.01.24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n-lt"/>
              </a:defRPr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+mn-lt"/>
              </a:defRPr>
            </a:lvl1pPr>
          </a:lstStyle>
          <a:p>
            <a:fld id="{A6BC85F4-6612-4B25-9C81-87E4AB9F195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37538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Source Sans Pro" panose="020B0503030403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Source Sans Pro" panose="020B0503030403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Source Sans Pro" panose="020B0503030403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Source Sans Pro" panose="020B0503030403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6B2274AB-C485-D15A-C566-44CD028660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"/>
            <a:ext cx="12192000" cy="685596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965F7CF-F074-86AE-4D08-4BE6B5DD8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28750"/>
            <a:ext cx="10515600" cy="1511300"/>
          </a:xfrm>
        </p:spPr>
        <p:txBody>
          <a:bodyPr bIns="0" anchor="b"/>
          <a:lstStyle>
            <a:lvl1pPr>
              <a:lnSpc>
                <a:spcPct val="100000"/>
              </a:lnSpc>
              <a:defRPr sz="4800" spc="120" baseline="0">
                <a:solidFill>
                  <a:schemeClr val="tx2"/>
                </a:solidFill>
                <a:latin typeface="Source Sans Pro" panose="020B0503030403020204" pitchFamily="34" charset="0"/>
              </a:defRPr>
            </a:lvl1pPr>
          </a:lstStyle>
          <a:p>
            <a:r>
              <a:rPr lang="de-DE" noProof="0" dirty="0"/>
              <a:t>Mastertitelformat bearbeiten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FB483824-3F8F-A288-5E24-AD0404FE7C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899410"/>
            <a:ext cx="5991225" cy="393700"/>
          </a:xfrm>
        </p:spPr>
        <p:txBody>
          <a:bodyPr bIns="0" anchor="b"/>
          <a:lstStyle>
            <a:lvl1pPr marL="0" indent="0">
              <a:buFontTx/>
              <a:buNone/>
              <a:defRPr sz="1800" b="1" spc="0" baseline="0">
                <a:latin typeface="Source Sans Pro" panose="020B0503030403020204" pitchFamily="34" charset="0"/>
              </a:defRPr>
            </a:lvl1pPr>
            <a:lvl2pPr marL="457200" indent="0">
              <a:buFontTx/>
              <a:buNone/>
              <a:defRPr b="1"/>
            </a:lvl2pPr>
            <a:lvl3pPr marL="914400" indent="0">
              <a:buFontTx/>
              <a:buNone/>
              <a:defRPr b="1"/>
            </a:lvl3pPr>
            <a:lvl4pPr marL="1371600" indent="0">
              <a:buFontTx/>
              <a:buNone/>
              <a:defRPr b="1"/>
            </a:lvl4pPr>
            <a:lvl5pPr marL="1828800" indent="0">
              <a:buFontTx/>
              <a:buNone/>
              <a:defRPr b="1"/>
            </a:lvl5pPr>
          </a:lstStyle>
          <a:p>
            <a:pPr lvl="0"/>
            <a:r>
              <a:rPr lang="de-DE" noProof="0" dirty="0"/>
              <a:t>Untertitel einfügen</a:t>
            </a:r>
          </a:p>
        </p:txBody>
      </p:sp>
      <p:sp>
        <p:nvSpPr>
          <p:cNvPr id="13" name="Bildplatzhalter 12">
            <a:extLst>
              <a:ext uri="{FF2B5EF4-FFF2-40B4-BE49-F238E27FC236}">
                <a16:creationId xmlns:a16="http://schemas.microsoft.com/office/drawing/2014/main" id="{74F51188-3346-35AA-99A8-7D99EB9AFFE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953250" y="2959100"/>
            <a:ext cx="4295775" cy="342265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 sz="1400">
                <a:latin typeface="Source Sans Pro" panose="020B0503030403020204" pitchFamily="34" charset="0"/>
              </a:defRPr>
            </a:lvl1pPr>
          </a:lstStyle>
          <a:p>
            <a:endParaRPr lang="de-DE" noProof="0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D3DC9E49-617B-0609-A2B6-76989E86714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1" y="5805171"/>
            <a:ext cx="3308350" cy="393700"/>
          </a:xfrm>
        </p:spPr>
        <p:txBody>
          <a:bodyPr bIns="0" anchor="b"/>
          <a:lstStyle>
            <a:lvl1pPr marL="0" indent="0">
              <a:buFontTx/>
              <a:buNone/>
              <a:defRPr sz="1800" b="0" spc="0" baseline="0">
                <a:latin typeface="Source Sans Pro" panose="020B0503030403020204" pitchFamily="34" charset="0"/>
              </a:defRPr>
            </a:lvl1pPr>
            <a:lvl2pPr marL="457200" indent="0">
              <a:buFontTx/>
              <a:buNone/>
              <a:defRPr b="1"/>
            </a:lvl2pPr>
            <a:lvl3pPr marL="914400" indent="0">
              <a:buFontTx/>
              <a:buNone/>
              <a:defRPr b="1"/>
            </a:lvl3pPr>
            <a:lvl4pPr marL="1371600" indent="0">
              <a:buFontTx/>
              <a:buNone/>
              <a:defRPr b="1"/>
            </a:lvl4pPr>
            <a:lvl5pPr marL="1828800" indent="0">
              <a:buFontTx/>
              <a:buNone/>
              <a:defRPr b="1"/>
            </a:lvl5pPr>
          </a:lstStyle>
          <a:p>
            <a:pPr lvl="0"/>
            <a:r>
              <a:rPr lang="de-DE" noProof="0" dirty="0"/>
              <a:t>Datum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005284D5-B572-1996-C521-2E986BA99DE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200" y="4279276"/>
            <a:ext cx="5991225" cy="393700"/>
          </a:xfrm>
        </p:spPr>
        <p:txBody>
          <a:bodyPr bIns="0" anchor="t"/>
          <a:lstStyle>
            <a:lvl1pPr marL="0" indent="0">
              <a:spcBef>
                <a:spcPts val="0"/>
              </a:spcBef>
              <a:buFontTx/>
              <a:buNone/>
              <a:defRPr sz="1800" b="1" spc="0" baseline="0">
                <a:latin typeface="Source Sans Pro" panose="020B0503030403020204" pitchFamily="34" charset="0"/>
              </a:defRPr>
            </a:lvl1pPr>
            <a:lvl2pPr marL="457200" indent="0">
              <a:buFontTx/>
              <a:buNone/>
              <a:defRPr b="1"/>
            </a:lvl2pPr>
            <a:lvl3pPr marL="914400" indent="0">
              <a:buFontTx/>
              <a:buNone/>
              <a:defRPr b="1"/>
            </a:lvl3pPr>
            <a:lvl4pPr marL="1371600" indent="0">
              <a:buFontTx/>
              <a:buNone/>
              <a:defRPr b="1"/>
            </a:lvl4pPr>
            <a:lvl5pPr marL="1828800" indent="0">
              <a:buFontTx/>
              <a:buNone/>
              <a:defRPr b="1"/>
            </a:lvl5pPr>
          </a:lstStyle>
          <a:p>
            <a:pPr lvl="0"/>
            <a:r>
              <a:rPr lang="de-DE" noProof="0" dirty="0"/>
              <a:t>Kontakt einfügen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C3F8AAC2-2F68-4044-776A-D35A12362E1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8200" y="961366"/>
            <a:ext cx="5991225" cy="393700"/>
          </a:xfrm>
        </p:spPr>
        <p:txBody>
          <a:bodyPr bIns="0" anchor="b"/>
          <a:lstStyle>
            <a:lvl1pPr marL="0" indent="0">
              <a:buFontTx/>
              <a:buNone/>
              <a:defRPr sz="1800" b="0" spc="0" baseline="0">
                <a:latin typeface="Source Sans Pro" panose="020B0503030403020204" pitchFamily="34" charset="0"/>
              </a:defRPr>
            </a:lvl1pPr>
            <a:lvl2pPr marL="457200" indent="0">
              <a:buFontTx/>
              <a:buNone/>
              <a:defRPr b="1"/>
            </a:lvl2pPr>
            <a:lvl3pPr marL="914400" indent="0">
              <a:buFontTx/>
              <a:buNone/>
              <a:defRPr b="1"/>
            </a:lvl3pPr>
            <a:lvl4pPr marL="1371600" indent="0">
              <a:buFontTx/>
              <a:buNone/>
              <a:defRPr b="1"/>
            </a:lvl4pPr>
            <a:lvl5pPr marL="1828800" indent="0">
              <a:buFontTx/>
              <a:buNone/>
              <a:defRPr b="1"/>
            </a:lvl5pPr>
          </a:lstStyle>
          <a:p>
            <a:pPr lvl="0"/>
            <a:r>
              <a:rPr lang="de-DE" noProof="0" dirty="0"/>
              <a:t>Zusatztitel einfügen</a:t>
            </a:r>
          </a:p>
        </p:txBody>
      </p:sp>
      <p:pic>
        <p:nvPicPr>
          <p:cNvPr id="18" name="Picture 6">
            <a:extLst>
              <a:ext uri="{FF2B5EF4-FFF2-40B4-BE49-F238E27FC236}">
                <a16:creationId xmlns:a16="http://schemas.microsoft.com/office/drawing/2014/main" id="{F7E31563-BA65-0388-BA8D-9BEA24C3FC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5750" y="549080"/>
            <a:ext cx="2217062" cy="686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000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&amp;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04190E-B0CF-25BF-9BA1-EF76F3F93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noProof="0" dirty="0"/>
              <a:t>Mastertitelformat bearbeiten</a:t>
            </a:r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CEA445B8-C85B-A333-6275-CC8FE38FCA4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 noProof="0"/>
              <a:t>© GeoSphere Austria</a:t>
            </a:r>
            <a:endParaRPr lang="de-AT" noProof="0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0C7402C5-0308-FC1D-23FE-452DC26BC06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419B8D7-4B09-4587-AE34-C8E98D5D215D}" type="slidenum">
              <a:rPr lang="de-AT" noProof="0" smtClean="0"/>
              <a:pPr/>
              <a:t>‹Nr.›</a:t>
            </a:fld>
            <a:endParaRPr lang="de-AT" noProof="0" dirty="0"/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5EF4F4E6-86C9-C803-5603-C308D2818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77255"/>
            <a:ext cx="10515600" cy="3731691"/>
          </a:xfrm>
        </p:spPr>
        <p:txBody>
          <a:bodyPr tIns="0" numCol="1" spcCol="360000"/>
          <a:lstStyle>
            <a:lvl1pPr marL="0" indent="0">
              <a:lnSpc>
                <a:spcPct val="100000"/>
              </a:lnSpc>
              <a:buFontTx/>
              <a:buNone/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AT" noProof="0" dirty="0"/>
              <a:t>Mastertextformat bearbeiten</a:t>
            </a:r>
          </a:p>
          <a:p>
            <a:pPr lvl="1"/>
            <a:r>
              <a:rPr lang="de-AT" noProof="0" dirty="0"/>
              <a:t>Zweite Ebene</a:t>
            </a:r>
          </a:p>
          <a:p>
            <a:pPr lvl="2"/>
            <a:r>
              <a:rPr lang="de-AT" noProof="0" dirty="0"/>
              <a:t>Dritte Ebene</a:t>
            </a:r>
          </a:p>
          <a:p>
            <a:pPr lvl="3"/>
            <a:r>
              <a:rPr lang="de-AT" noProof="0" dirty="0"/>
              <a:t>Vierte Ebene</a:t>
            </a:r>
          </a:p>
          <a:p>
            <a:pPr lvl="4"/>
            <a:r>
              <a:rPr lang="de-AT" noProof="0" dirty="0"/>
              <a:t>Fünfte Ebene</a:t>
            </a:r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2AFB9AB2-E813-CE55-9398-657C99B2E9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564505"/>
            <a:ext cx="10515600" cy="393700"/>
          </a:xfrm>
        </p:spPr>
        <p:txBody>
          <a:bodyPr bIns="0" anchor="b"/>
          <a:lstStyle>
            <a:lvl1pPr marL="0" indent="0">
              <a:spcBef>
                <a:spcPts val="0"/>
              </a:spcBef>
              <a:buFontTx/>
              <a:buNone/>
              <a:defRPr sz="2400" b="1"/>
            </a:lvl1pPr>
            <a:lvl2pPr marL="457200" indent="0">
              <a:buFontTx/>
              <a:buNone/>
              <a:defRPr b="1"/>
            </a:lvl2pPr>
            <a:lvl3pPr marL="914400" indent="0">
              <a:buFontTx/>
              <a:buNone/>
              <a:defRPr b="1"/>
            </a:lvl3pPr>
            <a:lvl4pPr marL="1371600" indent="0">
              <a:buFontTx/>
              <a:buNone/>
              <a:defRPr b="1"/>
            </a:lvl4pPr>
            <a:lvl5pPr marL="1828800" indent="0">
              <a:buFontTx/>
              <a:buNone/>
              <a:defRPr b="1"/>
            </a:lvl5pPr>
          </a:lstStyle>
          <a:p>
            <a:pPr lvl="0"/>
            <a:r>
              <a:rPr lang="de-AT" noProof="0" dirty="0"/>
              <a:t>Überschrift</a:t>
            </a:r>
          </a:p>
        </p:txBody>
      </p:sp>
    </p:spTree>
    <p:extLst>
      <p:ext uri="{BB962C8B-B14F-4D97-AF65-F5344CB8AC3E}">
        <p14:creationId xmlns:p14="http://schemas.microsoft.com/office/powerpoint/2010/main" val="705388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&amp; 2-spaltig.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04190E-B0CF-25BF-9BA1-EF76F3F93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noProof="0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5E8DB2A-B351-5628-7CB2-C35512B8B4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77255"/>
            <a:ext cx="10515600" cy="3731691"/>
          </a:xfrm>
        </p:spPr>
        <p:txBody>
          <a:bodyPr tIns="0" numCol="2" spcCol="360000"/>
          <a:lstStyle>
            <a:lvl1pPr marL="0" indent="0">
              <a:lnSpc>
                <a:spcPct val="100000"/>
              </a:lnSpc>
              <a:buFontTx/>
              <a:buNone/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AT" noProof="0" dirty="0"/>
              <a:t>Mastertextformat bearbeiten</a:t>
            </a:r>
          </a:p>
          <a:p>
            <a:pPr lvl="1"/>
            <a:r>
              <a:rPr lang="de-AT" noProof="0" dirty="0"/>
              <a:t>Zweite Ebene</a:t>
            </a:r>
          </a:p>
          <a:p>
            <a:pPr lvl="2"/>
            <a:r>
              <a:rPr lang="de-AT" noProof="0" dirty="0"/>
              <a:t>Dritte Ebene</a:t>
            </a:r>
          </a:p>
          <a:p>
            <a:pPr lvl="3"/>
            <a:r>
              <a:rPr lang="de-AT" noProof="0" dirty="0"/>
              <a:t>Vierte Ebene</a:t>
            </a:r>
          </a:p>
          <a:p>
            <a:pPr lvl="4"/>
            <a:r>
              <a:rPr lang="de-AT" noProof="0" dirty="0"/>
              <a:t>Fünfte Ebene</a:t>
            </a:r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CEA445B8-C85B-A333-6275-CC8FE38FCA4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 noProof="0"/>
              <a:t>© GeoSphere Austria</a:t>
            </a:r>
            <a:endParaRPr lang="de-AT" noProof="0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0C7402C5-0308-FC1D-23FE-452DC26BC06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419B8D7-4B09-4587-AE34-C8E98D5D215D}" type="slidenum">
              <a:rPr lang="de-AT" noProof="0" smtClean="0"/>
              <a:pPr/>
              <a:t>‹Nr.›</a:t>
            </a:fld>
            <a:endParaRPr lang="de-AT" noProof="0" dirty="0"/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8C5AAB6B-6D08-7207-BF6F-DFFD5ECC041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564505"/>
            <a:ext cx="10515600" cy="393700"/>
          </a:xfrm>
        </p:spPr>
        <p:txBody>
          <a:bodyPr bIns="0" anchor="b"/>
          <a:lstStyle>
            <a:lvl1pPr marL="0" indent="0">
              <a:spcBef>
                <a:spcPts val="0"/>
              </a:spcBef>
              <a:buFontTx/>
              <a:buNone/>
              <a:defRPr sz="2400" b="1"/>
            </a:lvl1pPr>
            <a:lvl2pPr marL="457200" indent="0">
              <a:buFontTx/>
              <a:buNone/>
              <a:defRPr b="1"/>
            </a:lvl2pPr>
            <a:lvl3pPr marL="914400" indent="0">
              <a:buFontTx/>
              <a:buNone/>
              <a:defRPr b="1"/>
            </a:lvl3pPr>
            <a:lvl4pPr marL="1371600" indent="0">
              <a:buFontTx/>
              <a:buNone/>
              <a:defRPr b="1"/>
            </a:lvl4pPr>
            <a:lvl5pPr marL="1828800" indent="0">
              <a:buFontTx/>
              <a:buNone/>
              <a:defRPr b="1"/>
            </a:lvl5pPr>
          </a:lstStyle>
          <a:p>
            <a:pPr lvl="0"/>
            <a:r>
              <a:rPr lang="de-AT" noProof="0" dirty="0"/>
              <a:t>Überschrift</a:t>
            </a:r>
          </a:p>
        </p:txBody>
      </p:sp>
    </p:spTree>
    <p:extLst>
      <p:ext uri="{BB962C8B-B14F-4D97-AF65-F5344CB8AC3E}">
        <p14:creationId xmlns:p14="http://schemas.microsoft.com/office/powerpoint/2010/main" val="32658052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&amp;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04190E-B0CF-25BF-9BA1-EF76F3F93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noProof="0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5E8DB2A-B351-5628-7CB2-C35512B8B4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77255"/>
            <a:ext cx="5172075" cy="3731691"/>
          </a:xfrm>
        </p:spPr>
        <p:txBody>
          <a:bodyPr tIns="0" numCol="1" spcCol="360000"/>
          <a:lstStyle>
            <a:lvl1pPr marL="0" indent="0">
              <a:lnSpc>
                <a:spcPct val="100000"/>
              </a:lnSpc>
              <a:buFontTx/>
              <a:buNone/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AT" noProof="0" dirty="0"/>
              <a:t>Mastertextformat bearbeiten</a:t>
            </a:r>
          </a:p>
          <a:p>
            <a:pPr lvl="1"/>
            <a:r>
              <a:rPr lang="de-AT" noProof="0" dirty="0"/>
              <a:t>Zweite Ebene</a:t>
            </a:r>
          </a:p>
          <a:p>
            <a:pPr lvl="2"/>
            <a:r>
              <a:rPr lang="de-AT" noProof="0" dirty="0"/>
              <a:t>Dritte Ebene</a:t>
            </a:r>
          </a:p>
          <a:p>
            <a:pPr lvl="3"/>
            <a:r>
              <a:rPr lang="de-AT" noProof="0" dirty="0"/>
              <a:t>Vierte Ebene</a:t>
            </a:r>
          </a:p>
          <a:p>
            <a:pPr lvl="4"/>
            <a:r>
              <a:rPr lang="de-AT" noProof="0" dirty="0"/>
              <a:t>Fünfte Ebene</a:t>
            </a:r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CEA445B8-C85B-A333-6275-CC8FE38FCA4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 noProof="0"/>
              <a:t>© GeoSphere Austria</a:t>
            </a:r>
            <a:endParaRPr lang="de-AT" noProof="0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0C7402C5-0308-FC1D-23FE-452DC26BC06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419B8D7-4B09-4587-AE34-C8E98D5D215D}" type="slidenum">
              <a:rPr lang="de-AT" noProof="0" smtClean="0"/>
              <a:pPr/>
              <a:t>‹Nr.›</a:t>
            </a:fld>
            <a:endParaRPr lang="de-AT" noProof="0" dirty="0"/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8C5AAB6B-6D08-7207-BF6F-DFFD5ECC041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564505"/>
            <a:ext cx="5172075" cy="393700"/>
          </a:xfrm>
        </p:spPr>
        <p:txBody>
          <a:bodyPr bIns="0" anchor="b"/>
          <a:lstStyle>
            <a:lvl1pPr marL="0" indent="0">
              <a:spcBef>
                <a:spcPts val="0"/>
              </a:spcBef>
              <a:buFontTx/>
              <a:buNone/>
              <a:defRPr sz="2400" b="1"/>
            </a:lvl1pPr>
            <a:lvl2pPr marL="457200" indent="0">
              <a:buFontTx/>
              <a:buNone/>
              <a:defRPr b="1"/>
            </a:lvl2pPr>
            <a:lvl3pPr marL="914400" indent="0">
              <a:buFontTx/>
              <a:buNone/>
              <a:defRPr b="1"/>
            </a:lvl3pPr>
            <a:lvl4pPr marL="1371600" indent="0">
              <a:buFontTx/>
              <a:buNone/>
              <a:defRPr b="1"/>
            </a:lvl4pPr>
            <a:lvl5pPr marL="1828800" indent="0">
              <a:buFontTx/>
              <a:buNone/>
              <a:defRPr b="1"/>
            </a:lvl5pPr>
          </a:lstStyle>
          <a:p>
            <a:pPr lvl="0"/>
            <a:r>
              <a:rPr lang="de-AT" noProof="0" dirty="0"/>
              <a:t>Überschrift</a:t>
            </a:r>
          </a:p>
        </p:txBody>
      </p:sp>
      <p:sp>
        <p:nvSpPr>
          <p:cNvPr id="4" name="Bildplatzhalter 12">
            <a:extLst>
              <a:ext uri="{FF2B5EF4-FFF2-40B4-BE49-F238E27FC236}">
                <a16:creationId xmlns:a16="http://schemas.microsoft.com/office/drawing/2014/main" id="{91946C8C-66A4-B274-7ED3-7E1AA1610CE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30950" y="1622053"/>
            <a:ext cx="4908550" cy="3769097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 sz="1400">
                <a:latin typeface="Source Sans Pro" panose="020B0503030403020204" pitchFamily="34" charset="0"/>
              </a:defRPr>
            </a:lvl1pPr>
          </a:lstStyle>
          <a:p>
            <a:endParaRPr lang="de-DE" noProof="0" dirty="0"/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D907F15A-8B66-370E-1195-ABA05250F0E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30950" y="5522595"/>
            <a:ext cx="4908550" cy="277904"/>
          </a:xfrm>
        </p:spPr>
        <p:txBody>
          <a:bodyPr lIns="0" rIns="0" bIns="0" anchor="t"/>
          <a:lstStyle>
            <a:lvl1pPr marL="0" indent="0">
              <a:spcBef>
                <a:spcPts val="0"/>
              </a:spcBef>
              <a:buFontTx/>
              <a:buNone/>
              <a:defRPr sz="1200" b="0" i="1"/>
            </a:lvl1pPr>
            <a:lvl2pPr marL="457200" indent="0">
              <a:buFontTx/>
              <a:buNone/>
              <a:defRPr b="1"/>
            </a:lvl2pPr>
            <a:lvl3pPr marL="914400" indent="0">
              <a:buFontTx/>
              <a:buNone/>
              <a:defRPr b="1"/>
            </a:lvl3pPr>
            <a:lvl4pPr marL="1371600" indent="0">
              <a:buFontTx/>
              <a:buNone/>
              <a:defRPr b="1"/>
            </a:lvl4pPr>
            <a:lvl5pPr marL="1828800" indent="0">
              <a:buFontTx/>
              <a:buNone/>
              <a:defRPr b="1"/>
            </a:lvl5pPr>
          </a:lstStyle>
          <a:p>
            <a:pPr lvl="0"/>
            <a:r>
              <a:rPr lang="de-AT" noProof="0" dirty="0"/>
              <a:t>Bildunterschrift einfügen</a:t>
            </a:r>
          </a:p>
        </p:txBody>
      </p:sp>
    </p:spTree>
    <p:extLst>
      <p:ext uri="{BB962C8B-B14F-4D97-AF65-F5344CB8AC3E}">
        <p14:creationId xmlns:p14="http://schemas.microsoft.com/office/powerpoint/2010/main" val="30610646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box &amp; Hinwe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BB83FFD8-A27A-2A7F-14F0-926EBFFF9F7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68374" y="1828799"/>
            <a:ext cx="4924425" cy="3738041"/>
          </a:xfrm>
          <a:solidFill>
            <a:schemeClr val="accent2">
              <a:lumMod val="40000"/>
              <a:lumOff val="60000"/>
            </a:schemeClr>
          </a:solidFill>
        </p:spPr>
        <p:txBody>
          <a:bodyPr vert="horz" lIns="91440" tIns="0" rIns="91440" bIns="45720" rtlCol="0">
            <a:noAutofit/>
          </a:bodyPr>
          <a:lstStyle>
            <a:lvl1pPr>
              <a:defRPr lang="de-DE" sz="100" smtClean="0">
                <a:noFill/>
              </a:defRPr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lvl="0">
              <a:lnSpc>
                <a:spcPct val="85000"/>
              </a:lnSpc>
            </a:pPr>
            <a:r>
              <a:rPr lang="de-DE" dirty="0"/>
              <a:t> 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904190E-B0CF-25BF-9BA1-EF76F3F93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noProof="0" dirty="0"/>
              <a:t>Mastertitelformat bearbeiten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073617D-872B-8CC7-A336-FACBD2F40A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84581" y="1990254"/>
            <a:ext cx="4610100" cy="393700"/>
          </a:xfrm>
        </p:spPr>
        <p:txBody>
          <a:bodyPr bIns="0" anchor="b"/>
          <a:lstStyle>
            <a:lvl1pPr marL="0" indent="0">
              <a:spcBef>
                <a:spcPts val="0"/>
              </a:spcBef>
              <a:buFontTx/>
              <a:buNone/>
              <a:defRPr sz="2000" b="1"/>
            </a:lvl1pPr>
            <a:lvl2pPr marL="457200" indent="0">
              <a:buFontTx/>
              <a:buNone/>
              <a:defRPr b="1"/>
            </a:lvl2pPr>
            <a:lvl3pPr marL="914400" indent="0">
              <a:buFontTx/>
              <a:buNone/>
              <a:defRPr b="1"/>
            </a:lvl3pPr>
            <a:lvl4pPr marL="1371600" indent="0">
              <a:buFontTx/>
              <a:buNone/>
              <a:defRPr b="1"/>
            </a:lvl4pPr>
            <a:lvl5pPr marL="1828800" indent="0">
              <a:buFontTx/>
              <a:buNone/>
              <a:defRPr b="1"/>
            </a:lvl5pPr>
          </a:lstStyle>
          <a:p>
            <a:pPr lvl="0"/>
            <a:r>
              <a:rPr lang="de-AT" noProof="0" dirty="0"/>
              <a:t>Überschrift</a:t>
            </a:r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CEA445B8-C85B-A333-6275-CC8FE38FCA4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 noProof="0"/>
              <a:t>© GeoSphere Austria</a:t>
            </a:r>
            <a:endParaRPr lang="de-AT" noProof="0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0C7402C5-0308-FC1D-23FE-452DC26BC06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419B8D7-4B09-4587-AE34-C8E98D5D215D}" type="slidenum">
              <a:rPr lang="de-AT" noProof="0" smtClean="0"/>
              <a:pPr/>
              <a:t>‹Nr.›</a:t>
            </a:fld>
            <a:endParaRPr lang="de-AT" noProof="0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207FD674-CBA4-E113-F4A1-A99F4438DB8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083945" y="2384424"/>
            <a:ext cx="4610418" cy="3025775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BAAD846D-A3D7-D1CD-C2AE-CE0746DDCE0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97319" y="1990254"/>
            <a:ext cx="4610100" cy="393700"/>
          </a:xfrm>
        </p:spPr>
        <p:txBody>
          <a:bodyPr bIns="0" anchor="b"/>
          <a:lstStyle>
            <a:lvl1pPr marL="0" indent="0">
              <a:spcBef>
                <a:spcPts val="0"/>
              </a:spcBef>
              <a:buFontTx/>
              <a:buNone/>
              <a:defRPr sz="2000" b="1">
                <a:solidFill>
                  <a:schemeClr val="accent5"/>
                </a:solidFill>
              </a:defRPr>
            </a:lvl1pPr>
            <a:lvl2pPr marL="457200" indent="0">
              <a:buFontTx/>
              <a:buNone/>
              <a:defRPr b="1"/>
            </a:lvl2pPr>
            <a:lvl3pPr marL="914400" indent="0">
              <a:buFontTx/>
              <a:buNone/>
              <a:defRPr b="1"/>
            </a:lvl3pPr>
            <a:lvl4pPr marL="1371600" indent="0">
              <a:buFontTx/>
              <a:buNone/>
              <a:defRPr b="1"/>
            </a:lvl4pPr>
            <a:lvl5pPr marL="1828800" indent="0">
              <a:buFontTx/>
              <a:buNone/>
              <a:defRPr b="1"/>
            </a:lvl5pPr>
          </a:lstStyle>
          <a:p>
            <a:pPr lvl="0"/>
            <a:r>
              <a:rPr lang="de-AT" noProof="0" dirty="0"/>
              <a:t>Überschrift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6170D85E-B908-385D-D378-235A023CE6D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496683" y="2384424"/>
            <a:ext cx="4610418" cy="3025775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accent5"/>
                </a:solidFill>
              </a:defRPr>
            </a:lvl1pPr>
            <a:lvl2pPr>
              <a:lnSpc>
                <a:spcPct val="100000"/>
              </a:lnSpc>
              <a:buClr>
                <a:schemeClr val="accent5"/>
              </a:buClr>
              <a:defRPr>
                <a:solidFill>
                  <a:schemeClr val="accent5"/>
                </a:solidFill>
              </a:defRPr>
            </a:lvl2pPr>
            <a:lvl3pPr>
              <a:lnSpc>
                <a:spcPct val="100000"/>
              </a:lnSpc>
              <a:buClr>
                <a:schemeClr val="accent5"/>
              </a:buClr>
              <a:defRPr>
                <a:solidFill>
                  <a:schemeClr val="accent5"/>
                </a:solidFill>
              </a:defRPr>
            </a:lvl3pPr>
            <a:lvl4pPr>
              <a:lnSpc>
                <a:spcPct val="100000"/>
              </a:lnSpc>
              <a:buClr>
                <a:schemeClr val="tx2"/>
              </a:buClr>
              <a:defRPr>
                <a:solidFill>
                  <a:schemeClr val="accent5"/>
                </a:solidFill>
              </a:defRPr>
            </a:lvl4pPr>
            <a:lvl5pPr>
              <a:lnSpc>
                <a:spcPct val="100000"/>
              </a:lnSpc>
              <a:buClr>
                <a:schemeClr val="tx2"/>
              </a:buClr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5952285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E88416B4-AD5B-9FB8-3FDE-FA45D78AD2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"/>
            <a:ext cx="12192000" cy="6855968"/>
          </a:xfrm>
          <a:prstGeom prst="rect">
            <a:avLst/>
          </a:prstGeom>
        </p:spPr>
      </p:pic>
      <p:sp>
        <p:nvSpPr>
          <p:cNvPr id="6" name="Textplatzhalter 5">
            <a:extLst>
              <a:ext uri="{FF2B5EF4-FFF2-40B4-BE49-F238E27FC236}">
                <a16:creationId xmlns:a16="http://schemas.microsoft.com/office/drawing/2014/main" id="{7DA9F92D-FA58-BA72-AE2C-3CFBF6688C1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46225" y="2440142"/>
            <a:ext cx="9099550" cy="939800"/>
          </a:xfrm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defRPr lang="de-AT" sz="12500" b="1" i="0" u="none" strike="noStrike" kern="1200" cap="all" baseline="0" dirty="0">
                <a:solidFill>
                  <a:schemeClr val="accent1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de-DE" dirty="0"/>
              <a:t>TEXT BEARBEITEN</a:t>
            </a:r>
            <a:endParaRPr lang="de-AT" dirty="0"/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32A39D51-AE7D-F242-6F2B-A9F7E9D046B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5750" y="549080"/>
            <a:ext cx="2217062" cy="686183"/>
          </a:xfrm>
          <a:prstGeom prst="rect">
            <a:avLst/>
          </a:prstGeom>
        </p:spPr>
      </p:pic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27F2F34A-BCF1-FF2A-355F-320EDAABCE6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200" y="5881291"/>
            <a:ext cx="5991225" cy="393700"/>
          </a:xfrm>
        </p:spPr>
        <p:txBody>
          <a:bodyPr bIns="0" anchor="ctr"/>
          <a:lstStyle>
            <a:lvl1pPr marL="0" indent="0">
              <a:spcBef>
                <a:spcPts val="0"/>
              </a:spcBef>
              <a:buFontTx/>
              <a:buNone/>
              <a:defRPr sz="1800" b="1" spc="0" baseline="0">
                <a:latin typeface="Source Sans Pro" panose="020B0503030403020204" pitchFamily="34" charset="0"/>
              </a:defRPr>
            </a:lvl1pPr>
            <a:lvl2pPr marL="457200" indent="0">
              <a:buFontTx/>
              <a:buNone/>
              <a:defRPr b="1"/>
            </a:lvl2pPr>
            <a:lvl3pPr marL="914400" indent="0">
              <a:buFontTx/>
              <a:buNone/>
              <a:defRPr b="1"/>
            </a:lvl3pPr>
            <a:lvl4pPr marL="1371600" indent="0">
              <a:buFontTx/>
              <a:buNone/>
              <a:defRPr b="1"/>
            </a:lvl4pPr>
            <a:lvl5pPr marL="1828800" indent="0">
              <a:buFontTx/>
              <a:buNone/>
              <a:defRPr b="1"/>
            </a:lvl5pPr>
          </a:lstStyle>
          <a:p>
            <a:pPr lvl="0"/>
            <a:r>
              <a:rPr lang="de-DE" noProof="0" dirty="0"/>
              <a:t>Kontakt einfügen</a:t>
            </a:r>
          </a:p>
        </p:txBody>
      </p:sp>
    </p:spTree>
    <p:extLst>
      <p:ext uri="{BB962C8B-B14F-4D97-AF65-F5344CB8AC3E}">
        <p14:creationId xmlns:p14="http://schemas.microsoft.com/office/powerpoint/2010/main" val="14187609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65F7CF-F074-86AE-4D08-4BE6B5DD8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noProof="0" dirty="0"/>
              <a:t>Mastertitelformat bearbeiten</a:t>
            </a:r>
            <a:endParaRPr lang="de-DE" noProof="0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A8A7F94-19B3-EE26-62F4-B0E173C248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noProof="0"/>
              <a:t>© GeoSphere Austria</a:t>
            </a:r>
            <a:endParaRPr lang="de-AT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AD88C0E-944B-5835-9155-9A34D8A865D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19B8D7-4B09-4587-AE34-C8E98D5D215D}" type="slidenum">
              <a:rPr lang="de-AT" noProof="0" smtClean="0"/>
              <a:pPr/>
              <a:t>‹Nr.›</a:t>
            </a:fld>
            <a:endParaRPr lang="de-AT" noProof="0" dirty="0"/>
          </a:p>
        </p:txBody>
      </p:sp>
    </p:spTree>
    <p:extLst>
      <p:ext uri="{BB962C8B-B14F-4D97-AF65-F5344CB8AC3E}">
        <p14:creationId xmlns:p14="http://schemas.microsoft.com/office/powerpoint/2010/main" val="25204140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9888000" y="1268760"/>
            <a:ext cx="2016000" cy="237600"/>
          </a:xfrm>
        </p:spPr>
        <p:txBody>
          <a:bodyPr/>
          <a:lstStyle>
            <a:lvl1pPr>
              <a:defRPr>
                <a:latin typeface="+mn-lt"/>
                <a:ea typeface="Unit Offc Light" pitchFamily="34" charset="0"/>
                <a:cs typeface="Calibri" pitchFamily="34" charset="0"/>
              </a:defRPr>
            </a:lvl1pPr>
          </a:lstStyle>
          <a:p>
            <a:fld id="{8257FADB-0602-4EE9-9DC4-136AD4C65B6B}" type="datetime1">
              <a:rPr lang="de-DE" smtClean="0"/>
              <a:pPr/>
              <a:t>24.01.24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  <a:ea typeface="Unit Offc Light" pitchFamily="34" charset="0"/>
                <a:cs typeface="Calibri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9888000" y="1412776"/>
            <a:ext cx="2016000" cy="237600"/>
          </a:xfrm>
        </p:spPr>
        <p:txBody>
          <a:bodyPr/>
          <a:lstStyle>
            <a:lvl1pPr>
              <a:defRPr>
                <a:latin typeface="+mn-lt"/>
                <a:ea typeface="Unit Offc Light" pitchFamily="34" charset="0"/>
                <a:cs typeface="Calibri" pitchFamily="34" charset="0"/>
              </a:defRPr>
            </a:lvl1pPr>
          </a:lstStyle>
          <a:p>
            <a:r>
              <a:rPr lang="de-DE" dirty="0"/>
              <a:t>Folie </a:t>
            </a:r>
            <a:fld id="{926B1129-68A9-45EB-A8FC-F0EB4D55ADF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54400" y="507600"/>
            <a:ext cx="9278400" cy="432000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Titel durch Klicken hinzufügen</a:t>
            </a:r>
          </a:p>
        </p:txBody>
      </p:sp>
      <p:sp>
        <p:nvSpPr>
          <p:cNvPr id="7" name="Inhaltsplatzhalter 7"/>
          <p:cNvSpPr>
            <a:spLocks noGrp="1"/>
          </p:cNvSpPr>
          <p:nvPr>
            <p:ph sz="quarter" idx="15"/>
          </p:nvPr>
        </p:nvSpPr>
        <p:spPr>
          <a:xfrm>
            <a:off x="254400" y="1191600"/>
            <a:ext cx="10363200" cy="4525200"/>
          </a:xfrm>
        </p:spPr>
        <p:txBody>
          <a:bodyPr/>
          <a:lstStyle>
            <a:lvl1pPr marL="285750" indent="-285750">
              <a:buFont typeface="Arial" pitchFamily="34" charset="0"/>
              <a:buChar char="•"/>
              <a:defRPr baseline="0">
                <a:solidFill>
                  <a:srgbClr val="3C3C3C"/>
                </a:solidFill>
                <a:latin typeface="+mn-lt"/>
              </a:defRPr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800093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1334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0C5A74BB-A3E7-2BF9-F60B-C0BD6AC931C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32"/>
            <a:ext cx="12192000" cy="6855968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C0D32FB2-D5BB-541C-EE90-A688382ED950}"/>
              </a:ext>
            </a:extLst>
          </p:cNvPr>
          <p:cNvSpPr/>
          <p:nvPr userDrawn="1"/>
        </p:nvSpPr>
        <p:spPr>
          <a:xfrm>
            <a:off x="0" y="6713742"/>
            <a:ext cx="12192000" cy="1442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92B585E1-5D01-DFFF-2345-0D5F9400E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3086"/>
            <a:ext cx="9609306" cy="3922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AT" noProof="0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51A141E-778C-FE84-22E4-9F608E687B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e-AT" noProof="0" dirty="0"/>
              <a:t>Mastertextformat bearbeiten</a:t>
            </a:r>
          </a:p>
          <a:p>
            <a:pPr lvl="1"/>
            <a:r>
              <a:rPr lang="de-AT" noProof="0" dirty="0"/>
              <a:t>Zweite Ebene</a:t>
            </a:r>
          </a:p>
          <a:p>
            <a:pPr lvl="2"/>
            <a:r>
              <a:rPr lang="de-AT" noProof="0" dirty="0"/>
              <a:t>Dritte Ebene</a:t>
            </a:r>
          </a:p>
          <a:p>
            <a:pPr lvl="3"/>
            <a:r>
              <a:rPr lang="de-AT" noProof="0" dirty="0"/>
              <a:t>Vierte Ebene</a:t>
            </a:r>
          </a:p>
          <a:p>
            <a:pPr lvl="4"/>
            <a:r>
              <a:rPr lang="de-AT" noProof="0" dirty="0"/>
              <a:t>Fünfte Ebene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88C15B7-DDD7-EC54-FE3F-D31430CB71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15088" y="6713742"/>
            <a:ext cx="6561826" cy="1442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900" b="1">
                <a:solidFill>
                  <a:schemeClr val="tx1"/>
                </a:solidFill>
              </a:defRPr>
            </a:lvl1pPr>
          </a:lstStyle>
          <a:p>
            <a:r>
              <a:rPr lang="de-DE"/>
              <a:t>© GeoSphere </a:t>
            </a:r>
            <a:r>
              <a:rPr lang="de-DE" b="0"/>
              <a:t>Austria</a:t>
            </a:r>
            <a:endParaRPr lang="de-AT" b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E6CD968-9548-9370-88D0-0A6110516F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812413" y="6713742"/>
            <a:ext cx="207311" cy="144258"/>
          </a:xfrm>
          <a:prstGeom prst="rect">
            <a:avLst/>
          </a:prstGeom>
          <a:noFill/>
        </p:spPr>
        <p:txBody>
          <a:bodyPr vert="horz" wrap="none" lIns="0" tIns="45720" rIns="72000" bIns="45720" rtlCol="0" anchor="ctr">
            <a:noAutofit/>
          </a:bodyPr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fld id="{9419B8D7-4B09-4587-AE34-C8E98D5D215D}" type="slidenum">
              <a:rPr lang="de-AT" smtClean="0"/>
              <a:pPr/>
              <a:t>‹Nr.›</a:t>
            </a:fld>
            <a:endParaRPr lang="de-AT" dirty="0"/>
          </a:p>
        </p:txBody>
      </p:sp>
      <p:pic>
        <p:nvPicPr>
          <p:cNvPr id="9" name="Picture 6">
            <a:extLst>
              <a:ext uri="{FF2B5EF4-FFF2-40B4-BE49-F238E27FC236}">
                <a16:creationId xmlns:a16="http://schemas.microsoft.com/office/drawing/2014/main" id="{3277717A-492D-1E08-0CCF-71A8FE113F37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8470" y="183630"/>
            <a:ext cx="1343026" cy="415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886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0" r:id="rId2"/>
    <p:sldLayoutId id="2147483657" r:id="rId3"/>
    <p:sldLayoutId id="2147483658" r:id="rId4"/>
    <p:sldLayoutId id="2147483659" r:id="rId5"/>
    <p:sldLayoutId id="2147483656" r:id="rId6"/>
    <p:sldLayoutId id="2147483660" r:id="rId7"/>
    <p:sldLayoutId id="2147483662" r:id="rId8"/>
    <p:sldLayoutId id="2147483664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400"/>
        </a:spcBef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179388" indent="-179388" algn="l" defTabSz="914400" rtl="0" eaLnBrk="1" latinLnBrk="0" hangingPunct="1">
        <a:lnSpc>
          <a:spcPct val="100000"/>
        </a:lnSpc>
        <a:spcBef>
          <a:spcPts val="300"/>
        </a:spcBef>
        <a:buClr>
          <a:schemeClr val="accent1"/>
        </a:buClr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358775" indent="-179388" algn="l" defTabSz="914400" rtl="0" eaLnBrk="1" latinLnBrk="0" hangingPunct="1">
        <a:lnSpc>
          <a:spcPct val="100000"/>
        </a:lnSpc>
        <a:spcBef>
          <a:spcPts val="200"/>
        </a:spcBef>
        <a:buClr>
          <a:schemeClr val="accent1"/>
        </a:buClr>
        <a:buSzPct val="10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36575" indent="-131763" algn="l" defTabSz="914400" rtl="0" eaLnBrk="1" latinLnBrk="0" hangingPunct="1">
        <a:lnSpc>
          <a:spcPct val="100000"/>
        </a:lnSpc>
        <a:spcBef>
          <a:spcPts val="100"/>
        </a:spcBef>
        <a:buClr>
          <a:schemeClr val="tx2"/>
        </a:buClr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5963" indent="-139700" algn="l" defTabSz="914400" rtl="0" eaLnBrk="1" latinLnBrk="0" hangingPunct="1">
        <a:lnSpc>
          <a:spcPct val="100000"/>
        </a:lnSpc>
        <a:spcBef>
          <a:spcPts val="100"/>
        </a:spcBef>
        <a:buClr>
          <a:schemeClr val="tx2"/>
        </a:buClr>
        <a:buSzPct val="100000"/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6CEC3CEB-2B5F-AADB-3A48-3955AAA13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29590"/>
            <a:ext cx="10515600" cy="1511300"/>
          </a:xfrm>
        </p:spPr>
        <p:txBody>
          <a:bodyPr/>
          <a:lstStyle/>
          <a:p>
            <a:r>
              <a:rPr lang="de-DE" sz="3200" dirty="0"/>
              <a:t>Entwicklung der Naturschnee- und </a:t>
            </a:r>
            <a:r>
              <a:rPr lang="de-DE" sz="3200" dirty="0" err="1"/>
              <a:t>Beschneiungsbedingungen</a:t>
            </a:r>
            <a:r>
              <a:rPr lang="de-DE" sz="3200" dirty="0"/>
              <a:t> in Österreich</a:t>
            </a:r>
            <a:endParaRPr lang="de-DE" sz="3200" spc="0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06CA4DB3-E96C-6F1C-AA48-EE1DE1842D9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201" y="6041145"/>
            <a:ext cx="3904280" cy="393700"/>
          </a:xfrm>
        </p:spPr>
        <p:txBody>
          <a:bodyPr/>
          <a:lstStyle/>
          <a:p>
            <a:r>
              <a:rPr lang="de-DE" dirty="0"/>
              <a:t>24. Jänner 2024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7BA0B2FD-507F-ACF1-8BC9-5C95EE157B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22158" y="4279276"/>
            <a:ext cx="5991225" cy="393700"/>
          </a:xfrm>
        </p:spPr>
        <p:txBody>
          <a:bodyPr/>
          <a:lstStyle/>
          <a:p>
            <a:r>
              <a:rPr lang="de-DE" dirty="0" err="1"/>
              <a:t>GeoSphere</a:t>
            </a:r>
            <a:r>
              <a:rPr lang="de-DE" dirty="0"/>
              <a:t> Austria</a:t>
            </a:r>
          </a:p>
          <a:p>
            <a:r>
              <a:rPr lang="de-DE" b="0" dirty="0"/>
              <a:t>Andreas Gobiet</a:t>
            </a:r>
          </a:p>
          <a:p>
            <a:r>
              <a:rPr lang="de-DE" b="0" dirty="0"/>
              <a:t>andreas.gobiet@geosphere.at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C7675D24-E93A-6154-6864-D500FAC1715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DE" dirty="0"/>
              <a:t>Online Mediengespräch DISKURS</a:t>
            </a:r>
          </a:p>
        </p:txBody>
      </p:sp>
      <p:pic>
        <p:nvPicPr>
          <p:cNvPr id="9" name="Picture 2" descr="S:\Lawinenordner\Lawine_14_15\Tourenforum\Gewinnerfotos\ostern\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073" y="3169008"/>
            <a:ext cx="4682649" cy="35123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feld 1"/>
          <p:cNvSpPr txBox="1"/>
          <p:nvPr/>
        </p:nvSpPr>
        <p:spPr>
          <a:xfrm flipH="1">
            <a:off x="7267073" y="6350499"/>
            <a:ext cx="2033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Foto: </a:t>
            </a:r>
            <a:r>
              <a:rPr lang="de-DE" sz="1400" dirty="0" err="1"/>
              <a:t>shorty</a:t>
            </a:r>
            <a:r>
              <a:rPr lang="de-DE" sz="1400" dirty="0"/>
              <a:t> </a:t>
            </a:r>
            <a:r>
              <a:rPr lang="de-DE" sz="1400" dirty="0" err="1"/>
              <a:t>the</a:t>
            </a:r>
            <a:r>
              <a:rPr lang="de-DE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72769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4"/>
          <p:cNvSpPr>
            <a:spLocks noGrp="1"/>
          </p:cNvSpPr>
          <p:nvPr>
            <p:ph type="body" sz="quarter" idx="14"/>
          </p:nvPr>
        </p:nvSpPr>
        <p:spPr>
          <a:xfrm>
            <a:off x="323850" y="204788"/>
            <a:ext cx="9278938" cy="433387"/>
          </a:xfrm>
        </p:spPr>
        <p:txBody>
          <a:bodyPr>
            <a:normAutofit/>
          </a:bodyPr>
          <a:lstStyle/>
          <a:p>
            <a:r>
              <a:rPr lang="de-DE" b="1" dirty="0">
                <a:solidFill>
                  <a:schemeClr val="tx1"/>
                </a:solidFill>
              </a:rPr>
              <a:t>Technischer Schnee</a:t>
            </a:r>
          </a:p>
          <a:p>
            <a:endParaRPr lang="de-DE" b="1" dirty="0">
              <a:solidFill>
                <a:schemeClr val="tx1"/>
              </a:solidFill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2"/>
          <a:srcRect r="16196"/>
          <a:stretch/>
        </p:blipFill>
        <p:spPr>
          <a:xfrm>
            <a:off x="1160699" y="1329557"/>
            <a:ext cx="8751155" cy="4389754"/>
          </a:xfrm>
          <a:prstGeom prst="rect">
            <a:avLst/>
          </a:prstGeom>
        </p:spPr>
      </p:pic>
      <p:sp>
        <p:nvSpPr>
          <p:cNvPr id="10" name="Rechteck 9"/>
          <p:cNvSpPr/>
          <p:nvPr/>
        </p:nvSpPr>
        <p:spPr>
          <a:xfrm>
            <a:off x="310696" y="773039"/>
            <a:ext cx="12233710" cy="42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de-D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Beispiel: 1100 m Seehöhe</a:t>
            </a:r>
            <a:endParaRPr lang="de-D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971599" y="5733256"/>
            <a:ext cx="9263781" cy="796016"/>
          </a:xfrm>
          <a:prstGeom prst="rect">
            <a:avLst/>
          </a:prstGeom>
          <a:gradFill rotWithShape="1">
            <a:gsLst>
              <a:gs pos="0">
                <a:srgbClr val="FFFFFF">
                  <a:shade val="51000"/>
                  <a:satMod val="130000"/>
                </a:srgbClr>
              </a:gs>
              <a:gs pos="80000">
                <a:srgbClr val="FFFFFF">
                  <a:shade val="93000"/>
                  <a:satMod val="130000"/>
                </a:srgbClr>
              </a:gs>
              <a:gs pos="100000">
                <a:srgbClr val="FFFFFF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lIns="78533" tIns="40845" rIns="78533" bIns="40845">
            <a:spAutoFit/>
          </a:bodyPr>
          <a:lstStyle>
            <a:defPPr>
              <a:defRPr lang="en-US"/>
            </a:defPPr>
            <a:lvl1pPr marR="0" lvl="0" indent="0" defTabSz="390525" eaLnBrk="0" fontAlgn="auto" hangingPunct="0">
              <a:lnSpc>
                <a:spcPct val="93000"/>
              </a:lnSpc>
              <a:spcBef>
                <a:spcPts val="1125"/>
              </a:spcBef>
              <a:spcAft>
                <a:spcPts val="0"/>
              </a:spcAft>
              <a:buClr>
                <a:srgbClr val="0070C0"/>
              </a:buClr>
              <a:buSzPct val="110000"/>
              <a:buFont typeface="Arial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2000" b="1" i="0" u="none" strike="noStrike" kern="0" cap="none" spc="0" normalizeH="0" baseline="0">
                <a:ln>
                  <a:noFill/>
                </a:ln>
                <a:effectLst/>
                <a:uLnTx/>
                <a:uFillTx/>
                <a:latin typeface="Arial" charset="0"/>
                <a:cs typeface="Arial" charset="0"/>
              </a:defRPr>
            </a:lvl1pPr>
            <a:lvl2pPr marL="742950" indent="-285750" defTabSz="390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u="sng">
                <a:latin typeface="Tahoma" pitchFamily="34" charset="0"/>
                <a:cs typeface="Arial" charset="0"/>
              </a:defRPr>
            </a:lvl2pPr>
            <a:lvl3pPr marL="1143000" indent="-228600" defTabSz="390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u="sng">
                <a:latin typeface="Tahoma" pitchFamily="34" charset="0"/>
                <a:cs typeface="Arial" charset="0"/>
              </a:defRPr>
            </a:lvl3pPr>
            <a:lvl4pPr marL="1600200" indent="-228600" defTabSz="390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u="sng">
                <a:latin typeface="Tahoma" pitchFamily="34" charset="0"/>
                <a:cs typeface="Arial" charset="0"/>
              </a:defRPr>
            </a:lvl4pPr>
            <a:lvl5pPr marL="2057400" indent="-228600" defTabSz="390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u="sng">
                <a:latin typeface="Tahoma" pitchFamily="34" charset="0"/>
                <a:cs typeface="Arial" charset="0"/>
              </a:defRPr>
            </a:lvl5pPr>
            <a:lvl6pPr marL="2514600" indent="-228600" defTabSz="3905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u="sng">
                <a:latin typeface="Tahoma" pitchFamily="34" charset="0"/>
                <a:cs typeface="Arial" charset="0"/>
              </a:defRPr>
            </a:lvl6pPr>
            <a:lvl7pPr marL="2971800" indent="-228600" defTabSz="3905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u="sng">
                <a:latin typeface="Tahoma" pitchFamily="34" charset="0"/>
                <a:cs typeface="Arial" charset="0"/>
              </a:defRPr>
            </a:lvl7pPr>
            <a:lvl8pPr marL="3429000" indent="-228600" defTabSz="3905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u="sng">
                <a:latin typeface="Tahoma" pitchFamily="34" charset="0"/>
                <a:cs typeface="Arial" charset="0"/>
              </a:defRPr>
            </a:lvl8pPr>
            <a:lvl9pPr marL="3886200" indent="-228600" defTabSz="3905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u="sng">
                <a:latin typeface="Tahoma" pitchFamily="34" charset="0"/>
                <a:cs typeface="Arial" charset="0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altLang="en-US" dirty="0"/>
              <a:t>Abnahme der Saisonlänge um ca. 5% bis 10% bis 2050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altLang="en-US" dirty="0"/>
              <a:t>Danach: Es kommt darauf an, wie es mit dem Klimaschutz weitergeht!</a:t>
            </a:r>
          </a:p>
        </p:txBody>
      </p:sp>
    </p:spTree>
    <p:extLst>
      <p:ext uri="{BB962C8B-B14F-4D97-AF65-F5344CB8AC3E}">
        <p14:creationId xmlns:p14="http://schemas.microsoft.com/office/powerpoint/2010/main" val="38137024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>
          <a:xfrm>
            <a:off x="324142" y="205383"/>
            <a:ext cx="9278400" cy="432000"/>
          </a:xfrm>
        </p:spPr>
        <p:txBody>
          <a:bodyPr>
            <a:normAutofit/>
          </a:bodyPr>
          <a:lstStyle/>
          <a:p>
            <a:r>
              <a:rPr lang="de-DE" b="1" dirty="0">
                <a:solidFill>
                  <a:schemeClr val="tx1"/>
                </a:solidFill>
              </a:rPr>
              <a:t>Zusammenfassung Periode 2021 - 2050</a:t>
            </a:r>
          </a:p>
          <a:p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488496" y="888275"/>
            <a:ext cx="10848098" cy="5170646"/>
          </a:xfrm>
          <a:prstGeom prst="rect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de-AT" sz="2400" b="1" dirty="0"/>
              <a:t>Bis 2050</a:t>
            </a:r>
            <a:r>
              <a:rPr lang="de-AT" sz="2400" dirty="0"/>
              <a:t> ist mit: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AT" sz="2400" dirty="0"/>
              <a:t>Temperaturanstieg um </a:t>
            </a:r>
            <a:r>
              <a:rPr lang="de-AT" sz="2400" b="1" dirty="0"/>
              <a:t>0.5° C bis 1°C</a:t>
            </a:r>
            <a:r>
              <a:rPr lang="de-AT" sz="2400" dirty="0"/>
              <a:t>,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AT" sz="2400" dirty="0"/>
              <a:t>tendenziell mehr Winterniederschlag,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AT" sz="2400" dirty="0"/>
              <a:t>Verkürzung der </a:t>
            </a:r>
            <a:r>
              <a:rPr lang="de-AT" sz="2400" b="1" dirty="0"/>
              <a:t>Naturschnee</a:t>
            </a:r>
            <a:r>
              <a:rPr lang="de-AT" sz="2400" dirty="0"/>
              <a:t> Saison um etwa </a:t>
            </a:r>
            <a:r>
              <a:rPr lang="de-AT" sz="2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 bis 15 Tage</a:t>
            </a:r>
            <a:r>
              <a:rPr lang="de-AT" sz="2400" dirty="0"/>
              <a:t>,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AT" sz="2400" dirty="0"/>
              <a:t>Rückgang der potentiellen </a:t>
            </a:r>
            <a:r>
              <a:rPr lang="de-AT" sz="2400" b="1" dirty="0" err="1"/>
              <a:t>Beschneizeiten</a:t>
            </a:r>
            <a:r>
              <a:rPr lang="de-AT" sz="2400" dirty="0"/>
              <a:t> im Dezember um bis zu </a:t>
            </a:r>
            <a:r>
              <a:rPr lang="de-AT" sz="2400" b="1" dirty="0"/>
              <a:t>10% in den Hochlagen </a:t>
            </a:r>
            <a:r>
              <a:rPr lang="de-AT" sz="2400" dirty="0"/>
              <a:t>(~2000 m) und bis zu </a:t>
            </a:r>
            <a:r>
              <a:rPr lang="de-AT" sz="2400" b="1" dirty="0"/>
              <a:t>20% in tiefen Lagen </a:t>
            </a:r>
            <a:r>
              <a:rPr lang="de-AT" sz="2400" dirty="0"/>
              <a:t>(~800 m).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AT" sz="2400" dirty="0"/>
              <a:t>Verschiebung der günstigen Wetterbedingungen von sportlichen </a:t>
            </a:r>
            <a:r>
              <a:rPr lang="de-AT" sz="2400" b="1" dirty="0"/>
              <a:t>Aktivitäten ohne Schnee</a:t>
            </a:r>
            <a:r>
              <a:rPr lang="de-AT" sz="2400" dirty="0"/>
              <a:t> vom Sommer in den </a:t>
            </a:r>
            <a:r>
              <a:rPr lang="de-AT" sz="2400" b="1" dirty="0"/>
              <a:t>Herbst</a:t>
            </a:r>
          </a:p>
          <a:p>
            <a:pPr algn="just">
              <a:lnSpc>
                <a:spcPct val="150000"/>
              </a:lnSpc>
            </a:pPr>
            <a:r>
              <a:rPr lang="de-AT" sz="2400" dirty="0"/>
              <a:t>zu rechen.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1988105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>
          <a:xfrm>
            <a:off x="324142" y="205383"/>
            <a:ext cx="9278400" cy="432000"/>
          </a:xfrm>
        </p:spPr>
        <p:txBody>
          <a:bodyPr>
            <a:normAutofit/>
          </a:bodyPr>
          <a:lstStyle/>
          <a:p>
            <a:r>
              <a:rPr lang="de-DE" b="1" dirty="0">
                <a:solidFill>
                  <a:schemeClr val="tx1"/>
                </a:solidFill>
              </a:rPr>
              <a:t>Zusammenfassung post-2050</a:t>
            </a:r>
          </a:p>
          <a:p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488495" y="888275"/>
            <a:ext cx="10897259" cy="2862322"/>
          </a:xfrm>
          <a:prstGeom prst="rect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de-AT" sz="2400" b="1" dirty="0"/>
              <a:t>Nach 2050</a:t>
            </a:r>
            <a:r>
              <a:rPr lang="de-AT" sz="2400" dirty="0"/>
              <a:t>: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AT" sz="2400" dirty="0"/>
              <a:t>Wintertourismus in der heutigen Form ist in tiefer liegenden Gebieten langfristig nur dann aufrecht zu erhalten, wenn global sehr ambitionierte Klimaschutzmaßnahmen umgesetzt werden.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AT" sz="2400" dirty="0"/>
              <a:t>Ausnahme: Sehr hoch </a:t>
            </a:r>
            <a:r>
              <a:rPr lang="de-AT" sz="2400"/>
              <a:t>gelegene Gebiete.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7684498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TextShape 1"/>
          <p:cNvSpPr txBox="1"/>
          <p:nvPr/>
        </p:nvSpPr>
        <p:spPr>
          <a:xfrm>
            <a:off x="8940000" y="1090800"/>
            <a:ext cx="1511640" cy="2372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endParaRPr lang="en-US" sz="2400" spc="-1">
              <a:latin typeface="Times New Roman"/>
            </a:endParaRPr>
          </a:p>
        </p:txBody>
      </p:sp>
      <p:sp>
        <p:nvSpPr>
          <p:cNvPr id="403" name="TextShape 2"/>
          <p:cNvSpPr txBox="1"/>
          <p:nvPr/>
        </p:nvSpPr>
        <p:spPr>
          <a:xfrm>
            <a:off x="1714800" y="1173600"/>
            <a:ext cx="6958440" cy="3704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de-DE" spc="-1">
              <a:solidFill>
                <a:srgbClr val="3C3C3C"/>
              </a:solidFill>
              <a:latin typeface="Calibri"/>
            </a:endParaRPr>
          </a:p>
        </p:txBody>
      </p:sp>
      <p:sp>
        <p:nvSpPr>
          <p:cNvPr id="405" name="CustomShape 4"/>
          <p:cNvSpPr/>
          <p:nvPr/>
        </p:nvSpPr>
        <p:spPr>
          <a:xfrm>
            <a:off x="9264360" y="5949360"/>
            <a:ext cx="1295640" cy="79164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</p:sp>
      <p:sp>
        <p:nvSpPr>
          <p:cNvPr id="406" name="TextShape 5"/>
          <p:cNvSpPr txBox="1"/>
          <p:nvPr/>
        </p:nvSpPr>
        <p:spPr>
          <a:xfrm>
            <a:off x="1714800" y="507600"/>
            <a:ext cx="6958440" cy="431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endParaRPr lang="de-DE" spc="-1">
              <a:solidFill>
                <a:srgbClr val="3C3C3C"/>
              </a:solidFill>
              <a:latin typeface="Calibri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429670" y="4880781"/>
            <a:ext cx="113772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000" b="1" spc="-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  <a:t>Danke</a:t>
            </a:r>
            <a:r>
              <a:rPr lang="en-US" sz="4000" b="1" spc="-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  <a:t> </a:t>
            </a:r>
            <a:r>
              <a:rPr lang="en-US" sz="4000" b="1" spc="-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  <a:t>für</a:t>
            </a:r>
            <a:r>
              <a:rPr lang="en-US" sz="4000" b="1" spc="-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  <a:t> die </a:t>
            </a:r>
            <a:r>
              <a:rPr lang="en-US" sz="4000" b="1" spc="-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  <a:t>Aufmerksamkeit</a:t>
            </a:r>
            <a:r>
              <a:rPr lang="en-US" sz="4000" b="1" spc="-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  <a:t>!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3714" y="2013487"/>
            <a:ext cx="1916734" cy="205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3408" y="1947824"/>
            <a:ext cx="1930800" cy="205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8874" y="1965647"/>
            <a:ext cx="1923027" cy="205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84826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>
          <a:xfrm>
            <a:off x="324142" y="205383"/>
            <a:ext cx="9278400" cy="432000"/>
          </a:xfrm>
        </p:spPr>
        <p:txBody>
          <a:bodyPr>
            <a:normAutofit/>
          </a:bodyPr>
          <a:lstStyle/>
          <a:p>
            <a:r>
              <a:rPr lang="de-DE" b="1" dirty="0">
                <a:solidFill>
                  <a:schemeClr val="tx1"/>
                </a:solidFill>
              </a:rPr>
              <a:t>Temperaturen in Österreich und weltweit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/>
          <a:srcRect t="838" r="333"/>
          <a:stretch/>
        </p:blipFill>
        <p:spPr bwMode="auto">
          <a:xfrm>
            <a:off x="975865" y="1026213"/>
            <a:ext cx="8900483" cy="539738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33641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>
          <a:xfrm>
            <a:off x="324142" y="205383"/>
            <a:ext cx="9278400" cy="432000"/>
          </a:xfrm>
        </p:spPr>
        <p:txBody>
          <a:bodyPr>
            <a:normAutofit/>
          </a:bodyPr>
          <a:lstStyle/>
          <a:p>
            <a:r>
              <a:rPr lang="de-DE" b="1" dirty="0">
                <a:solidFill>
                  <a:schemeClr val="tx1"/>
                </a:solidFill>
              </a:rPr>
              <a:t>Szenarien </a:t>
            </a:r>
          </a:p>
          <a:p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182880" y="983616"/>
            <a:ext cx="12009120" cy="5921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de-DE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de-D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Das Szenario „fossiler Weg“ (RCP8.5) ist ein „</a:t>
            </a:r>
            <a:r>
              <a:rPr lang="de-DE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worst</a:t>
            </a:r>
            <a:r>
              <a:rPr lang="de-D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case</a:t>
            </a:r>
            <a:r>
              <a:rPr lang="de-D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“.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de-D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Das Szenario „unvermeidlicher Klimawandel“ (RCP2.6) entspricht dem Paris-Ziel und kann als sehr optimistisches Szenario betrachtet werden.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de-D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Das Szenario RCP4.5 repräsentiert einen Mittelweg.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de-DE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de-D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</a:t>
            </a:r>
            <a:r>
              <a:rPr lang="de-DE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Vergangenheit</a:t>
            </a:r>
            <a:r>
              <a:rPr lang="de-D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(bis zur Referenzperiode 1991 – 2020) sind die Temperaturen in Österreich bereits um </a:t>
            </a:r>
            <a:r>
              <a:rPr lang="de-DE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etwa 2°C </a:t>
            </a:r>
            <a:r>
              <a:rPr lang="de-D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gestiegen (auch im Winter).</a:t>
            </a:r>
            <a:r>
              <a:rPr lang="de-DE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de-D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Derzeit befinden wir uns auf einem Pfad, der zwischen RCP8.5 und RCP4.5 liegt und in Österreich zu Temperaturen von </a:t>
            </a:r>
            <a:r>
              <a:rPr lang="de-DE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etwa +4.4° C um das Jahr 2100 führt </a:t>
            </a:r>
            <a:r>
              <a:rPr lang="de-D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(global +3° C lt. UNEP Emission Gap Report 2023).</a:t>
            </a:r>
          </a:p>
          <a:p>
            <a:pPr>
              <a:lnSpc>
                <a:spcPct val="107000"/>
              </a:lnSpc>
            </a:pPr>
            <a:endParaRPr lang="de-DE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endParaRPr lang="de-DE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de-DE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endParaRPr lang="de-DE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624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>
          <a:xfrm>
            <a:off x="324142" y="205383"/>
            <a:ext cx="9278400" cy="432000"/>
          </a:xfrm>
        </p:spPr>
        <p:txBody>
          <a:bodyPr>
            <a:normAutofit/>
          </a:bodyPr>
          <a:lstStyle/>
          <a:p>
            <a:r>
              <a:rPr lang="de-DE" b="1" dirty="0">
                <a:solidFill>
                  <a:schemeClr val="tx1"/>
                </a:solidFill>
              </a:rPr>
              <a:t>Temperaturen in den Jahreszeiten</a:t>
            </a:r>
          </a:p>
          <a:p>
            <a:endParaRPr lang="de-DE" b="1" dirty="0">
              <a:solidFill>
                <a:schemeClr val="tx1"/>
              </a:solidFill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195039"/>
            <a:ext cx="9062990" cy="4970265"/>
          </a:xfrm>
          <a:prstGeom prst="rect">
            <a:avLst/>
          </a:prstGeom>
        </p:spPr>
      </p:pic>
      <p:sp>
        <p:nvSpPr>
          <p:cNvPr id="10" name="Rechteck 9"/>
          <p:cNvSpPr/>
          <p:nvPr/>
        </p:nvSpPr>
        <p:spPr>
          <a:xfrm>
            <a:off x="1251165" y="1413189"/>
            <a:ext cx="1290124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de-AT" dirty="0">
                <a:solidFill>
                  <a:srgbClr val="00B0F0"/>
                </a:solidFill>
              </a:rPr>
              <a:t>Winter </a:t>
            </a:r>
            <a:r>
              <a:rPr lang="de-AT" dirty="0">
                <a:solidFill>
                  <a:srgbClr val="00B050"/>
                </a:solidFill>
              </a:rPr>
              <a:t>Frühling </a:t>
            </a:r>
            <a:r>
              <a:rPr lang="de-AT" dirty="0">
                <a:solidFill>
                  <a:srgbClr val="FF0000"/>
                </a:solidFill>
              </a:rPr>
              <a:t>Sommer</a:t>
            </a:r>
            <a:r>
              <a:rPr lang="de-AT" dirty="0"/>
              <a:t> </a:t>
            </a:r>
            <a:r>
              <a:rPr lang="de-AT" dirty="0">
                <a:solidFill>
                  <a:srgbClr val="FFC000"/>
                </a:solidFill>
              </a:rPr>
              <a:t>Herbst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684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>
          <a:xfrm>
            <a:off x="324142" y="205383"/>
            <a:ext cx="9278400" cy="432000"/>
          </a:xfrm>
        </p:spPr>
        <p:txBody>
          <a:bodyPr>
            <a:normAutofit/>
          </a:bodyPr>
          <a:lstStyle/>
          <a:p>
            <a:r>
              <a:rPr lang="de-DE" b="1" dirty="0">
                <a:solidFill>
                  <a:schemeClr val="tx1"/>
                </a:solidFill>
              </a:rPr>
              <a:t>Temperaturen im Winter auf den Bergen </a:t>
            </a:r>
          </a:p>
        </p:txBody>
      </p:sp>
      <p:sp>
        <p:nvSpPr>
          <p:cNvPr id="7" name="Rechteck 6"/>
          <p:cNvSpPr/>
          <p:nvPr/>
        </p:nvSpPr>
        <p:spPr>
          <a:xfrm>
            <a:off x="310696" y="773039"/>
            <a:ext cx="12233710" cy="42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de-D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Änderungen in den letzten 90 Jahren</a:t>
            </a:r>
            <a:endParaRPr lang="de-D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F:\Mitarbeiter\ang\projekte\climateServices\gutachten&amp;projekte\2017-aignerstudie\abbildungen\karte_stationen_mit_obergurgl (2).png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177" y="1559909"/>
            <a:ext cx="7574781" cy="4717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2306699" y="3849272"/>
            <a:ext cx="79541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b="1" dirty="0"/>
              <a:t>+2.1°C</a:t>
            </a:r>
            <a:endParaRPr lang="en-US" b="1" dirty="0"/>
          </a:p>
        </p:txBody>
      </p:sp>
      <p:sp>
        <p:nvSpPr>
          <p:cNvPr id="8" name="Textfeld 7"/>
          <p:cNvSpPr txBox="1"/>
          <p:nvPr/>
        </p:nvSpPr>
        <p:spPr>
          <a:xfrm>
            <a:off x="5286700" y="3496981"/>
            <a:ext cx="79541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b="1" dirty="0"/>
              <a:t>+2.4°C</a:t>
            </a:r>
            <a:endParaRPr lang="en-US" b="1" dirty="0"/>
          </a:p>
        </p:txBody>
      </p:sp>
      <p:sp>
        <p:nvSpPr>
          <p:cNvPr id="9" name="Textfeld 8"/>
          <p:cNvSpPr txBox="1"/>
          <p:nvPr/>
        </p:nvSpPr>
        <p:spPr>
          <a:xfrm>
            <a:off x="6201824" y="4117048"/>
            <a:ext cx="79541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b="1" dirty="0"/>
              <a:t>+2.1°C</a:t>
            </a:r>
            <a:endParaRPr lang="en-US" b="1" dirty="0"/>
          </a:p>
        </p:txBody>
      </p:sp>
      <p:sp>
        <p:nvSpPr>
          <p:cNvPr id="10" name="Textfeld 9"/>
          <p:cNvSpPr txBox="1"/>
          <p:nvPr/>
        </p:nvSpPr>
        <p:spPr>
          <a:xfrm>
            <a:off x="5331035" y="5068650"/>
            <a:ext cx="79541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b="1" dirty="0"/>
              <a:t>+2.2°C</a:t>
            </a:r>
            <a:endParaRPr lang="en-US" b="1" dirty="0"/>
          </a:p>
        </p:txBody>
      </p:sp>
      <p:sp>
        <p:nvSpPr>
          <p:cNvPr id="11" name="Textfeld 10"/>
          <p:cNvSpPr txBox="1"/>
          <p:nvPr/>
        </p:nvSpPr>
        <p:spPr>
          <a:xfrm>
            <a:off x="8507136" y="3849272"/>
            <a:ext cx="79541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b="1" dirty="0"/>
              <a:t>+2.2°C</a:t>
            </a:r>
            <a:endParaRPr lang="en-US" b="1" dirty="0"/>
          </a:p>
        </p:txBody>
      </p:sp>
      <p:sp>
        <p:nvSpPr>
          <p:cNvPr id="12" name="Textfeld 11"/>
          <p:cNvSpPr txBox="1"/>
          <p:nvPr/>
        </p:nvSpPr>
        <p:spPr>
          <a:xfrm>
            <a:off x="8835124" y="4521315"/>
            <a:ext cx="79541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b="1" dirty="0"/>
              <a:t>+1.9°C</a:t>
            </a:r>
            <a:endParaRPr lang="en-US" b="1" dirty="0"/>
          </a:p>
        </p:txBody>
      </p:sp>
      <p:sp>
        <p:nvSpPr>
          <p:cNvPr id="14" name="Ellipse 13"/>
          <p:cNvSpPr/>
          <p:nvPr/>
        </p:nvSpPr>
        <p:spPr>
          <a:xfrm>
            <a:off x="2642322" y="3691873"/>
            <a:ext cx="143400" cy="12962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Ellipse 14"/>
          <p:cNvSpPr/>
          <p:nvPr/>
        </p:nvSpPr>
        <p:spPr>
          <a:xfrm>
            <a:off x="4196634" y="4042565"/>
            <a:ext cx="143400" cy="12962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Ellipse 15"/>
          <p:cNvSpPr/>
          <p:nvPr/>
        </p:nvSpPr>
        <p:spPr>
          <a:xfrm>
            <a:off x="5610506" y="3337725"/>
            <a:ext cx="143400" cy="12962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Ellipse 16"/>
          <p:cNvSpPr/>
          <p:nvPr/>
        </p:nvSpPr>
        <p:spPr>
          <a:xfrm>
            <a:off x="6527942" y="3958658"/>
            <a:ext cx="143400" cy="12962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Ellipse 17"/>
          <p:cNvSpPr/>
          <p:nvPr/>
        </p:nvSpPr>
        <p:spPr>
          <a:xfrm>
            <a:off x="5651418" y="4902382"/>
            <a:ext cx="143400" cy="12962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Ellipse 18"/>
          <p:cNvSpPr/>
          <p:nvPr/>
        </p:nvSpPr>
        <p:spPr>
          <a:xfrm>
            <a:off x="9207478" y="4367846"/>
            <a:ext cx="143400" cy="12962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Ellipse 19"/>
          <p:cNvSpPr/>
          <p:nvPr/>
        </p:nvSpPr>
        <p:spPr>
          <a:xfrm>
            <a:off x="8828006" y="3686717"/>
            <a:ext cx="143400" cy="12962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573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>
          <a:xfrm>
            <a:off x="324142" y="205383"/>
            <a:ext cx="9278400" cy="432000"/>
          </a:xfrm>
        </p:spPr>
        <p:txBody>
          <a:bodyPr>
            <a:normAutofit/>
          </a:bodyPr>
          <a:lstStyle/>
          <a:p>
            <a:r>
              <a:rPr lang="de-DE" b="1" dirty="0">
                <a:solidFill>
                  <a:schemeClr val="tx1"/>
                </a:solidFill>
              </a:rPr>
              <a:t>Winterniederschlag (1991 – 2020) </a:t>
            </a:r>
          </a:p>
          <a:p>
            <a:endParaRPr lang="de-DE" b="1" dirty="0">
              <a:solidFill>
                <a:schemeClr val="tx1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412" y="1650207"/>
            <a:ext cx="7695459" cy="465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0806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417" y="1503425"/>
            <a:ext cx="7573432" cy="4629796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417" y="1503425"/>
            <a:ext cx="7573432" cy="4629796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417" y="1503425"/>
            <a:ext cx="7573432" cy="4629796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417" y="1503425"/>
            <a:ext cx="7573432" cy="4629796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417" y="1503425"/>
            <a:ext cx="7573432" cy="4629796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417" y="1503425"/>
            <a:ext cx="7573432" cy="4629796"/>
          </a:xfrm>
          <a:prstGeom prst="rect">
            <a:avLst/>
          </a:prstGeom>
        </p:spPr>
      </p:pic>
      <p:sp>
        <p:nvSpPr>
          <p:cNvPr id="11" name="Textplatzhalter 4"/>
          <p:cNvSpPr>
            <a:spLocks noGrp="1"/>
          </p:cNvSpPr>
          <p:nvPr>
            <p:ph type="body" sz="quarter" idx="14"/>
          </p:nvPr>
        </p:nvSpPr>
        <p:spPr>
          <a:xfrm>
            <a:off x="323850" y="204788"/>
            <a:ext cx="9278938" cy="433387"/>
          </a:xfrm>
        </p:spPr>
        <p:txBody>
          <a:bodyPr>
            <a:normAutofit/>
          </a:bodyPr>
          <a:lstStyle/>
          <a:p>
            <a:r>
              <a:rPr lang="de-DE" b="1" dirty="0">
                <a:solidFill>
                  <a:schemeClr val="tx1"/>
                </a:solidFill>
              </a:rPr>
              <a:t>Winterniederschlag Anomalie </a:t>
            </a:r>
          </a:p>
          <a:p>
            <a:endParaRPr lang="de-DE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592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4"/>
          <p:cNvSpPr>
            <a:spLocks noGrp="1"/>
          </p:cNvSpPr>
          <p:nvPr>
            <p:ph type="body" sz="quarter" idx="14"/>
          </p:nvPr>
        </p:nvSpPr>
        <p:spPr>
          <a:xfrm>
            <a:off x="323850" y="204788"/>
            <a:ext cx="9278938" cy="433387"/>
          </a:xfrm>
        </p:spPr>
        <p:txBody>
          <a:bodyPr>
            <a:normAutofit/>
          </a:bodyPr>
          <a:lstStyle/>
          <a:p>
            <a:r>
              <a:rPr lang="de-DE" b="1" dirty="0">
                <a:solidFill>
                  <a:schemeClr val="tx1"/>
                </a:solidFill>
              </a:rPr>
              <a:t>Naturschnee</a:t>
            </a:r>
          </a:p>
          <a:p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3" name="TextShape 2"/>
          <p:cNvSpPr txBox="1"/>
          <p:nvPr/>
        </p:nvSpPr>
        <p:spPr>
          <a:xfrm>
            <a:off x="8776216" y="1429544"/>
            <a:ext cx="1133730" cy="17793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endParaRPr lang="en-US" spc="-1">
              <a:latin typeface="Times New Roman"/>
            </a:endParaRPr>
          </a:p>
        </p:txBody>
      </p:sp>
      <p:sp>
        <p:nvSpPr>
          <p:cNvPr id="4" name="TextShape 4"/>
          <p:cNvSpPr txBox="1"/>
          <p:nvPr/>
        </p:nvSpPr>
        <p:spPr>
          <a:xfrm>
            <a:off x="2290555" y="968948"/>
            <a:ext cx="5043600" cy="39123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de-DE" sz="2700" spc="-1" dirty="0">
                <a:solidFill>
                  <a:srgbClr val="FFFFFF"/>
                </a:solidFill>
                <a:latin typeface="Calibri"/>
                <a:ea typeface="Unit Offc Light"/>
              </a:rPr>
              <a:t>Schneedeckendauer </a:t>
            </a:r>
            <a:endParaRPr lang="de-DE" sz="2700" spc="-1" dirty="0">
              <a:solidFill>
                <a:srgbClr val="3C3C3C"/>
              </a:solidFill>
              <a:latin typeface="Calibri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DCD9F3DA-6667-495F-A355-A328641C6905}"/>
              </a:ext>
            </a:extLst>
          </p:cNvPr>
          <p:cNvSpPr txBox="1"/>
          <p:nvPr/>
        </p:nvSpPr>
        <p:spPr>
          <a:xfrm>
            <a:off x="2257591" y="878938"/>
            <a:ext cx="71287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rgbClr val="145599"/>
                </a:solidFill>
              </a:rPr>
              <a:t>Anzahl der Tage mit Schnee (&gt;10 cm)</a:t>
            </a:r>
          </a:p>
          <a:p>
            <a:r>
              <a:rPr lang="de-DE" sz="1600" dirty="0">
                <a:solidFill>
                  <a:srgbClr val="145599"/>
                </a:solidFill>
              </a:rPr>
              <a:t>Änderung bis 2021-2050</a:t>
            </a:r>
            <a:endParaRPr lang="de-AT" sz="1600" dirty="0">
              <a:solidFill>
                <a:srgbClr val="145599"/>
              </a:solidFill>
            </a:endParaRPr>
          </a:p>
          <a:p>
            <a:endParaRPr lang="de-AT" sz="1600" dirty="0">
              <a:solidFill>
                <a:srgbClr val="145599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2880991" y="1720870"/>
            <a:ext cx="15565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>
                <a:solidFill>
                  <a:srgbClr val="145599"/>
                </a:solidFill>
              </a:rPr>
              <a:t>Absolut [Tage]</a:t>
            </a:r>
            <a:endParaRPr lang="de-DE" dirty="0"/>
          </a:p>
        </p:txBody>
      </p:sp>
      <p:sp>
        <p:nvSpPr>
          <p:cNvPr id="7" name="Rechteck 6"/>
          <p:cNvSpPr/>
          <p:nvPr/>
        </p:nvSpPr>
        <p:spPr>
          <a:xfrm>
            <a:off x="6749191" y="1671026"/>
            <a:ext cx="12114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>
                <a:solidFill>
                  <a:srgbClr val="145599"/>
                </a:solidFill>
              </a:rPr>
              <a:t>Relativ [%]</a:t>
            </a:r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148" y="2031066"/>
            <a:ext cx="3666851" cy="396000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0133" y="2054330"/>
            <a:ext cx="3659059" cy="3960000"/>
          </a:xfrm>
          <a:prstGeom prst="rect">
            <a:avLst/>
          </a:prstGeom>
        </p:spPr>
      </p:pic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2473615" y="6126842"/>
            <a:ext cx="8096062" cy="368720"/>
          </a:xfrm>
          <a:prstGeom prst="rect">
            <a:avLst/>
          </a:prstGeom>
          <a:gradFill rotWithShape="1">
            <a:gsLst>
              <a:gs pos="0">
                <a:srgbClr val="FFFFFF">
                  <a:shade val="51000"/>
                  <a:satMod val="130000"/>
                </a:srgbClr>
              </a:gs>
              <a:gs pos="80000">
                <a:srgbClr val="FFFFFF">
                  <a:shade val="93000"/>
                  <a:satMod val="130000"/>
                </a:srgbClr>
              </a:gs>
              <a:gs pos="100000">
                <a:srgbClr val="FFFFFF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lIns="78533" tIns="40845" rIns="78533" bIns="40845">
            <a:spAutoFit/>
          </a:bodyPr>
          <a:lstStyle>
            <a:defPPr>
              <a:defRPr lang="en-US"/>
            </a:defPPr>
            <a:lvl1pPr marR="0" lvl="0" indent="0" defTabSz="390525" eaLnBrk="0" fontAlgn="auto" hangingPunct="0">
              <a:lnSpc>
                <a:spcPct val="93000"/>
              </a:lnSpc>
              <a:spcBef>
                <a:spcPts val="1125"/>
              </a:spcBef>
              <a:spcAft>
                <a:spcPts val="0"/>
              </a:spcAft>
              <a:buClr>
                <a:srgbClr val="0070C0"/>
              </a:buClr>
              <a:buSzPct val="110000"/>
              <a:buFont typeface="Arial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2000" b="1" i="0" u="none" strike="noStrike" kern="0" cap="none" spc="0" normalizeH="0" baseline="0">
                <a:ln>
                  <a:noFill/>
                </a:ln>
                <a:effectLst/>
                <a:uLnTx/>
                <a:uFillTx/>
                <a:latin typeface="Arial" charset="0"/>
                <a:cs typeface="Arial" charset="0"/>
              </a:defRPr>
            </a:lvl1pPr>
            <a:lvl2pPr marL="742950" indent="-285750" defTabSz="390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u="sng">
                <a:latin typeface="Tahoma" pitchFamily="34" charset="0"/>
                <a:cs typeface="Arial" charset="0"/>
              </a:defRPr>
            </a:lvl2pPr>
            <a:lvl3pPr marL="1143000" indent="-228600" defTabSz="390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u="sng">
                <a:latin typeface="Tahoma" pitchFamily="34" charset="0"/>
                <a:cs typeface="Arial" charset="0"/>
              </a:defRPr>
            </a:lvl3pPr>
            <a:lvl4pPr marL="1600200" indent="-228600" defTabSz="390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u="sng">
                <a:latin typeface="Tahoma" pitchFamily="34" charset="0"/>
                <a:cs typeface="Arial" charset="0"/>
              </a:defRPr>
            </a:lvl4pPr>
            <a:lvl5pPr marL="2057400" indent="-228600" defTabSz="390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u="sng">
                <a:latin typeface="Tahoma" pitchFamily="34" charset="0"/>
                <a:cs typeface="Arial" charset="0"/>
              </a:defRPr>
            </a:lvl5pPr>
            <a:lvl6pPr marL="2514600" indent="-228600" defTabSz="3905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u="sng">
                <a:latin typeface="Tahoma" pitchFamily="34" charset="0"/>
                <a:cs typeface="Arial" charset="0"/>
              </a:defRPr>
            </a:lvl6pPr>
            <a:lvl7pPr marL="2971800" indent="-228600" defTabSz="3905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u="sng">
                <a:latin typeface="Tahoma" pitchFamily="34" charset="0"/>
                <a:cs typeface="Arial" charset="0"/>
              </a:defRPr>
            </a:lvl7pPr>
            <a:lvl8pPr marL="3429000" indent="-228600" defTabSz="3905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u="sng">
                <a:latin typeface="Tahoma" pitchFamily="34" charset="0"/>
                <a:cs typeface="Arial" charset="0"/>
              </a:defRPr>
            </a:lvl8pPr>
            <a:lvl9pPr marL="3886200" indent="-228600" defTabSz="3905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u="sng">
                <a:latin typeface="Tahoma" pitchFamily="34" charset="0"/>
                <a:cs typeface="Arial" charset="0"/>
              </a:defRPr>
            </a:lvl9pPr>
          </a:lstStyle>
          <a:p>
            <a:r>
              <a:rPr lang="de-CH" altLang="en-US" b="0" dirty="0"/>
              <a:t>Saisonverkürzung [Tage] in allen Höhenlagen ähnlich (ca. 3 Wochen)</a:t>
            </a:r>
          </a:p>
        </p:txBody>
      </p:sp>
      <p:cxnSp>
        <p:nvCxnSpPr>
          <p:cNvPr id="12" name="Gerader Verbinder 11"/>
          <p:cNvCxnSpPr/>
          <p:nvPr/>
        </p:nvCxnSpPr>
        <p:spPr>
          <a:xfrm flipH="1">
            <a:off x="3121687" y="2090202"/>
            <a:ext cx="2520280" cy="29652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/>
          <p:cNvCxnSpPr/>
          <p:nvPr/>
        </p:nvCxnSpPr>
        <p:spPr>
          <a:xfrm flipH="1">
            <a:off x="3357375" y="2093242"/>
            <a:ext cx="2520280" cy="296520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6841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4"/>
          <p:cNvSpPr>
            <a:spLocks noGrp="1"/>
          </p:cNvSpPr>
          <p:nvPr>
            <p:ph type="body" sz="quarter" idx="14"/>
          </p:nvPr>
        </p:nvSpPr>
        <p:spPr>
          <a:xfrm>
            <a:off x="323850" y="204788"/>
            <a:ext cx="9278938" cy="433387"/>
          </a:xfrm>
        </p:spPr>
        <p:txBody>
          <a:bodyPr>
            <a:normAutofit/>
          </a:bodyPr>
          <a:lstStyle/>
          <a:p>
            <a:r>
              <a:rPr lang="de-DE" b="1" dirty="0">
                <a:solidFill>
                  <a:schemeClr val="tx1"/>
                </a:solidFill>
              </a:rPr>
              <a:t>Naturschnee</a:t>
            </a:r>
          </a:p>
          <a:p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3" name="TextShape 2"/>
          <p:cNvSpPr txBox="1"/>
          <p:nvPr/>
        </p:nvSpPr>
        <p:spPr>
          <a:xfrm>
            <a:off x="8481247" y="1518035"/>
            <a:ext cx="1133730" cy="17793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endParaRPr lang="en-US" spc="-1">
              <a:latin typeface="Times New Roman"/>
            </a:endParaRPr>
          </a:p>
        </p:txBody>
      </p:sp>
      <p:sp>
        <p:nvSpPr>
          <p:cNvPr id="4" name="TextShape 4"/>
          <p:cNvSpPr txBox="1"/>
          <p:nvPr/>
        </p:nvSpPr>
        <p:spPr>
          <a:xfrm>
            <a:off x="1995586" y="1057439"/>
            <a:ext cx="5043600" cy="39123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de-DE" sz="2700" spc="-1" dirty="0">
                <a:solidFill>
                  <a:srgbClr val="FFFFFF"/>
                </a:solidFill>
                <a:latin typeface="Calibri"/>
                <a:ea typeface="Unit Offc Light"/>
              </a:rPr>
              <a:t>Schneedeckendauer </a:t>
            </a:r>
            <a:endParaRPr lang="de-DE" sz="2700" spc="-1" dirty="0">
              <a:solidFill>
                <a:srgbClr val="3C3C3C"/>
              </a:solidFill>
              <a:latin typeface="Calibri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DCD9F3DA-6667-495F-A355-A328641C6905}"/>
              </a:ext>
            </a:extLst>
          </p:cNvPr>
          <p:cNvSpPr txBox="1"/>
          <p:nvPr/>
        </p:nvSpPr>
        <p:spPr>
          <a:xfrm>
            <a:off x="1962622" y="967429"/>
            <a:ext cx="64341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rgbClr val="145599"/>
                </a:solidFill>
              </a:rPr>
              <a:t>Anzahl der Tage mit Schnee (&gt;10 cm)</a:t>
            </a:r>
          </a:p>
          <a:p>
            <a:r>
              <a:rPr lang="de-DE" sz="1600" dirty="0">
                <a:solidFill>
                  <a:srgbClr val="145599"/>
                </a:solidFill>
              </a:rPr>
              <a:t>Änderung bis 2071-2100</a:t>
            </a:r>
            <a:endParaRPr lang="de-AT" sz="1600" dirty="0">
              <a:solidFill>
                <a:srgbClr val="145599"/>
              </a:solidFill>
            </a:endParaRPr>
          </a:p>
          <a:p>
            <a:endParaRPr lang="de-AT" sz="1600" dirty="0">
              <a:solidFill>
                <a:srgbClr val="145599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2586022" y="1809361"/>
            <a:ext cx="15565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>
                <a:solidFill>
                  <a:srgbClr val="145599"/>
                </a:solidFill>
              </a:rPr>
              <a:t>Absolut [Tage]</a:t>
            </a:r>
            <a:endParaRPr lang="de-DE" dirty="0"/>
          </a:p>
        </p:txBody>
      </p:sp>
      <p:sp>
        <p:nvSpPr>
          <p:cNvPr id="7" name="Rechteck 6"/>
          <p:cNvSpPr/>
          <p:nvPr/>
        </p:nvSpPr>
        <p:spPr>
          <a:xfrm>
            <a:off x="6454222" y="1759517"/>
            <a:ext cx="12114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>
                <a:solidFill>
                  <a:srgbClr val="145599"/>
                </a:solidFill>
              </a:rPr>
              <a:t>Relativ [%]</a:t>
            </a:r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1951" y="2139221"/>
            <a:ext cx="3645487" cy="396000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622" y="2119997"/>
            <a:ext cx="3666851" cy="3960000"/>
          </a:xfrm>
          <a:prstGeom prst="rect">
            <a:avLst/>
          </a:prstGeom>
        </p:spPr>
      </p:pic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2178646" y="6215333"/>
            <a:ext cx="7920880" cy="368720"/>
          </a:xfrm>
          <a:prstGeom prst="rect">
            <a:avLst/>
          </a:prstGeom>
          <a:gradFill rotWithShape="1">
            <a:gsLst>
              <a:gs pos="0">
                <a:srgbClr val="FFFFFF">
                  <a:shade val="51000"/>
                  <a:satMod val="130000"/>
                </a:srgbClr>
              </a:gs>
              <a:gs pos="80000">
                <a:srgbClr val="FFFFFF">
                  <a:shade val="93000"/>
                  <a:satMod val="130000"/>
                </a:srgbClr>
              </a:gs>
              <a:gs pos="100000">
                <a:srgbClr val="FFFFFF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lIns="78533" tIns="40845" rIns="78533" bIns="40845">
            <a:spAutoFit/>
          </a:bodyPr>
          <a:lstStyle>
            <a:defPPr>
              <a:defRPr lang="en-US"/>
            </a:defPPr>
            <a:lvl1pPr marR="0" lvl="0" indent="0" defTabSz="390525" eaLnBrk="0" fontAlgn="auto" hangingPunct="0">
              <a:lnSpc>
                <a:spcPct val="93000"/>
              </a:lnSpc>
              <a:spcBef>
                <a:spcPts val="1125"/>
              </a:spcBef>
              <a:spcAft>
                <a:spcPts val="0"/>
              </a:spcAft>
              <a:buClr>
                <a:srgbClr val="0070C0"/>
              </a:buClr>
              <a:buSzPct val="110000"/>
              <a:buFont typeface="Arial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0" sz="2000" b="1" i="0" u="none" strike="noStrike" kern="0" cap="none" spc="0" normalizeH="0" baseline="0">
                <a:ln>
                  <a:noFill/>
                </a:ln>
                <a:effectLst/>
                <a:uLnTx/>
                <a:uFillTx/>
                <a:latin typeface="Arial" charset="0"/>
                <a:cs typeface="Arial" charset="0"/>
              </a:defRPr>
            </a:lvl1pPr>
            <a:lvl2pPr marL="742950" indent="-285750" defTabSz="390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u="sng">
                <a:latin typeface="Tahoma" pitchFamily="34" charset="0"/>
                <a:cs typeface="Arial" charset="0"/>
              </a:defRPr>
            </a:lvl2pPr>
            <a:lvl3pPr marL="1143000" indent="-228600" defTabSz="390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u="sng">
                <a:latin typeface="Tahoma" pitchFamily="34" charset="0"/>
                <a:cs typeface="Arial" charset="0"/>
              </a:defRPr>
            </a:lvl3pPr>
            <a:lvl4pPr marL="1600200" indent="-228600" defTabSz="390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u="sng">
                <a:latin typeface="Tahoma" pitchFamily="34" charset="0"/>
                <a:cs typeface="Arial" charset="0"/>
              </a:defRPr>
            </a:lvl4pPr>
            <a:lvl5pPr marL="2057400" indent="-228600" defTabSz="390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u="sng">
                <a:latin typeface="Tahoma" pitchFamily="34" charset="0"/>
                <a:cs typeface="Arial" charset="0"/>
              </a:defRPr>
            </a:lvl5pPr>
            <a:lvl6pPr marL="2514600" indent="-228600" defTabSz="3905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u="sng">
                <a:latin typeface="Tahoma" pitchFamily="34" charset="0"/>
                <a:cs typeface="Arial" charset="0"/>
              </a:defRPr>
            </a:lvl6pPr>
            <a:lvl7pPr marL="2971800" indent="-228600" defTabSz="3905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u="sng">
                <a:latin typeface="Tahoma" pitchFamily="34" charset="0"/>
                <a:cs typeface="Arial" charset="0"/>
              </a:defRPr>
            </a:lvl7pPr>
            <a:lvl8pPr marL="3429000" indent="-228600" defTabSz="3905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u="sng">
                <a:latin typeface="Tahoma" pitchFamily="34" charset="0"/>
                <a:cs typeface="Arial" charset="0"/>
              </a:defRPr>
            </a:lvl8pPr>
            <a:lvl9pPr marL="3886200" indent="-228600" defTabSz="3905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u="sng">
                <a:latin typeface="Tahoma" pitchFamily="34" charset="0"/>
                <a:cs typeface="Arial" charset="0"/>
              </a:defRPr>
            </a:lvl9pPr>
          </a:lstStyle>
          <a:p>
            <a:r>
              <a:rPr lang="de-CH" altLang="en-US" b="0" dirty="0"/>
              <a:t>Drastische Wirksamkeit von Klimaschutz (RCP2.6 </a:t>
            </a:r>
            <a:r>
              <a:rPr lang="de-CH" altLang="en-US" b="0" dirty="0" err="1"/>
              <a:t>vs</a:t>
            </a:r>
            <a:r>
              <a:rPr lang="de-CH" altLang="en-US" b="0" dirty="0"/>
              <a:t> RCP8.5)</a:t>
            </a:r>
          </a:p>
        </p:txBody>
      </p:sp>
      <p:cxnSp>
        <p:nvCxnSpPr>
          <p:cNvPr id="12" name="Gerader Verbinder 11"/>
          <p:cNvCxnSpPr/>
          <p:nvPr/>
        </p:nvCxnSpPr>
        <p:spPr>
          <a:xfrm flipH="1">
            <a:off x="2859943" y="2178693"/>
            <a:ext cx="1872208" cy="2101104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/>
          <p:cNvCxnSpPr/>
          <p:nvPr/>
        </p:nvCxnSpPr>
        <p:spPr>
          <a:xfrm flipH="1">
            <a:off x="3062406" y="2181733"/>
            <a:ext cx="2520280" cy="296520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Ellipse 13"/>
          <p:cNvSpPr/>
          <p:nvPr/>
        </p:nvSpPr>
        <p:spPr>
          <a:xfrm>
            <a:off x="6031074" y="3033104"/>
            <a:ext cx="3528392" cy="3233421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5" name="Gruppieren 14"/>
          <p:cNvGrpSpPr/>
          <p:nvPr/>
        </p:nvGrpSpPr>
        <p:grpSpPr>
          <a:xfrm>
            <a:off x="6466388" y="2780645"/>
            <a:ext cx="1093194" cy="2939312"/>
            <a:chOff x="4539262" y="2937960"/>
            <a:chExt cx="1093194" cy="2939312"/>
          </a:xfrm>
        </p:grpSpPr>
        <p:cxnSp>
          <p:nvCxnSpPr>
            <p:cNvPr id="16" name="Gerade Verbindung mit Pfeil 15"/>
            <p:cNvCxnSpPr/>
            <p:nvPr/>
          </p:nvCxnSpPr>
          <p:spPr>
            <a:xfrm flipH="1">
              <a:off x="4879282" y="3386560"/>
              <a:ext cx="9625" cy="249071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7" name="Textfeld 16"/>
            <p:cNvSpPr txBox="1"/>
            <p:nvPr/>
          </p:nvSpPr>
          <p:spPr>
            <a:xfrm flipH="1">
              <a:off x="4539262" y="2937960"/>
              <a:ext cx="10931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b="1" dirty="0">
                  <a:solidFill>
                    <a:srgbClr val="C00000"/>
                  </a:solidFill>
                </a:rPr>
                <a:t>-80%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16909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</p:bldLst>
  </p:timing>
</p:sld>
</file>

<file path=ppt/theme/theme1.xml><?xml version="1.0" encoding="utf-8"?>
<a:theme xmlns:a="http://schemas.openxmlformats.org/drawingml/2006/main" name="GeoSphere Austria">
  <a:themeElements>
    <a:clrScheme name="GSA">
      <a:dk1>
        <a:srgbClr val="052E37"/>
      </a:dk1>
      <a:lt1>
        <a:sysClr val="window" lastClr="FFFFFF"/>
      </a:lt1>
      <a:dk2>
        <a:srgbClr val="052E37"/>
      </a:dk2>
      <a:lt2>
        <a:srgbClr val="FFFFFF"/>
      </a:lt2>
      <a:accent1>
        <a:srgbClr val="BFCE40"/>
      </a:accent1>
      <a:accent2>
        <a:srgbClr val="D8E18C"/>
      </a:accent2>
      <a:accent3>
        <a:srgbClr val="EAEEEF"/>
      </a:accent3>
      <a:accent4>
        <a:srgbClr val="667F86"/>
      </a:accent4>
      <a:accent5>
        <a:srgbClr val="A92A4E"/>
      </a:accent5>
      <a:accent6>
        <a:srgbClr val="0E849E"/>
      </a:accent6>
      <a:hlink>
        <a:srgbClr val="052E37"/>
      </a:hlink>
      <a:folHlink>
        <a:srgbClr val="052E37"/>
      </a:folHlink>
    </a:clrScheme>
    <a:fontScheme name="GSA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Vorlage GSA_02.02.2023.potx" id="{4CEE69B7-6062-423B-97E7-98D9D72FA1F5}" vid="{4BCEA3A1-28E6-4B18-86A2-2F0F3BBF4317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SA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SA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426</Words>
  <Application>Microsoft Macintosh PowerPoint</Application>
  <PresentationFormat>Breitbild</PresentationFormat>
  <Paragraphs>62</Paragraphs>
  <Slides>13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20" baseType="lpstr">
      <vt:lpstr>Calibri</vt:lpstr>
      <vt:lpstr>Wingdings</vt:lpstr>
      <vt:lpstr>Tahoma</vt:lpstr>
      <vt:lpstr>Source Sans Pro</vt:lpstr>
      <vt:lpstr>Arial</vt:lpstr>
      <vt:lpstr>Times New Roman</vt:lpstr>
      <vt:lpstr>GeoSphere Austria</vt:lpstr>
      <vt:lpstr>Entwicklung der Naturschnee- und Beschneiungsbedingungen in Österreich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Michaela Gebesmair</dc:creator>
  <cp:lastModifiedBy>StudentIn</cp:lastModifiedBy>
  <cp:revision>166</cp:revision>
  <dcterms:created xsi:type="dcterms:W3CDTF">2023-01-24T22:59:43Z</dcterms:created>
  <dcterms:modified xsi:type="dcterms:W3CDTF">2024-01-24T09:12:37Z</dcterms:modified>
</cp:coreProperties>
</file>