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9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5" r:id="rId3"/>
    <p:sldId id="274" r:id="rId4"/>
    <p:sldId id="288" r:id="rId5"/>
    <p:sldId id="280" r:id="rId6"/>
    <p:sldId id="284" r:id="rId7"/>
    <p:sldId id="283" r:id="rId8"/>
    <p:sldId id="285" r:id="rId9"/>
    <p:sldId id="289" r:id="rId10"/>
    <p:sldId id="269" r:id="rId11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 userDrawn="1">
          <p15:clr>
            <a:srgbClr val="A4A3A4"/>
          </p15:clr>
        </p15:guide>
        <p15:guide id="2" pos="4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462"/>
    <a:srgbClr val="343433"/>
    <a:srgbClr val="EB8B2D"/>
    <a:srgbClr val="777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28"/>
  </p:normalViewPr>
  <p:slideViewPr>
    <p:cSldViewPr snapToObjects="1" showGuides="1">
      <p:cViewPr varScale="1">
        <p:scale>
          <a:sx n="131" d="100"/>
          <a:sy n="131" d="100"/>
        </p:scale>
        <p:origin x="906" y="114"/>
      </p:cViewPr>
      <p:guideLst>
        <p:guide orient="horz" pos="1071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313650" y="9721105"/>
            <a:ext cx="4576140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 algn="ctr"/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6067013" y="9721107"/>
            <a:ext cx="1030644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FD438FB-CFA3-4CDA-BFC7-D849FE982D1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77000" cy="1020127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quarter" idx="1"/>
          </p:nvPr>
        </p:nvSpPr>
        <p:spPr>
          <a:xfrm>
            <a:off x="0" y="9721104"/>
            <a:ext cx="1127317" cy="51350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 algn="l"/>
            <a:fld id="{F7778F1B-6C9F-4F46-8B65-1FF26E4A70EA}" type="datetimeFigureOut">
              <a:rPr lang="de-DE" smtClean="0"/>
              <a:pPr algn="l"/>
              <a:t>01.12.2023</a:t>
            </a:fld>
            <a:endParaRPr lang="de-DE"/>
          </a:p>
        </p:txBody>
      </p:sp>
      <p:sp>
        <p:nvSpPr>
          <p:cNvPr id="8" name="Kopfzeilenplatzhalter 7"/>
          <p:cNvSpPr>
            <a:spLocks noGrp="1"/>
          </p:cNvSpPr>
          <p:nvPr>
            <p:ph type="hdr" sz="quarter"/>
          </p:nvPr>
        </p:nvSpPr>
        <p:spPr>
          <a:xfrm>
            <a:off x="1677000" y="0"/>
            <a:ext cx="5422300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1502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694138" y="0"/>
            <a:ext cx="5403518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0" y="9721105"/>
            <a:ext cx="1127317" cy="51350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fld id="{842CE5A1-857B-214D-8BEE-AF65CEFCD544}" type="datetimeFigureOut">
              <a:rPr lang="de-DE" smtClean="0"/>
              <a:pPr/>
              <a:t>01.12.2023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84313" y="719138"/>
            <a:ext cx="5526087" cy="4144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5077411"/>
            <a:ext cx="6093148" cy="423084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313650" y="9721107"/>
            <a:ext cx="484466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ctr">
              <a:defRPr sz="13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344650" y="9721107"/>
            <a:ext cx="753007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B531BCB-E4CC-CD41-BF0E-941D9510A3DE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" y="1"/>
            <a:ext cx="1677000" cy="102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-4374" y="6129000"/>
            <a:ext cx="9144000" cy="7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2" b="44897"/>
          <a:stretch/>
        </p:blipFill>
        <p:spPr>
          <a:xfrm>
            <a:off x="0" y="1629000"/>
            <a:ext cx="9144000" cy="2304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314" y="4110561"/>
            <a:ext cx="7772400" cy="506437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636462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" y="78107"/>
            <a:ext cx="2808312" cy="1579972"/>
          </a:xfrm>
          <a:prstGeom prst="rect">
            <a:avLst/>
          </a:prstGeom>
        </p:spPr>
      </p:pic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19314" y="4689000"/>
            <a:ext cx="7777304" cy="681398"/>
          </a:xfrm>
          <a:prstGeom prst="rect">
            <a:avLst/>
          </a:prstGeom>
        </p:spPr>
        <p:txBody>
          <a:bodyPr anchor="b"/>
          <a:lstStyle>
            <a:lvl1pPr>
              <a:defRPr lang="de-DE" sz="2400" smtClean="0">
                <a:solidFill>
                  <a:srgbClr val="636462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Untertitel bearbeiten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19314" y="5409000"/>
            <a:ext cx="7777304" cy="1118602"/>
          </a:xfrm>
          <a:prstGeom prst="rect">
            <a:avLst/>
          </a:prstGeom>
        </p:spPr>
        <p:txBody>
          <a:bodyPr anchor="b"/>
          <a:lstStyle>
            <a:lvl1pPr>
              <a:defRPr lang="de-DE" sz="1800" baseline="0" smtClean="0">
                <a:solidFill>
                  <a:srgbClr val="636462"/>
                </a:solidFill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lvl="0">
              <a:spcBef>
                <a:spcPct val="0"/>
              </a:spcBef>
              <a:buNone/>
            </a:pPr>
            <a:r>
              <a:rPr lang="de-DE" dirty="0"/>
              <a:t>Vorname Nachname, Titel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629000"/>
            <a:ext cx="9144000" cy="2304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Hier kann optional das Bild geändert werden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20" y="1449000"/>
            <a:ext cx="8153579" cy="4500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 Light" panose="020F0302020204030204" pitchFamily="34" charset="0"/>
              <a:buChar char="»"/>
              <a:defRPr sz="26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432000" y="369000"/>
            <a:ext cx="8280000" cy="900000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636462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43433"/>
                </a:solidFill>
              </a:defRPr>
            </a:lvl1pPr>
          </a:lstStyle>
          <a:p>
            <a:r>
              <a:rPr lang="de-DE" dirty="0"/>
              <a:t>Ort I Name I Datum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432000" y="369000"/>
            <a:ext cx="8280000" cy="900000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636462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2000" y="6309001"/>
            <a:ext cx="32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43433"/>
                </a:solidFill>
              </a:defRPr>
            </a:lvl1pPr>
          </a:lstStyle>
          <a:p>
            <a:r>
              <a:rPr lang="de-DE"/>
              <a:t>Ort I Name I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27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2000" y="6309001"/>
            <a:ext cx="32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43433"/>
                </a:solidFill>
              </a:defRPr>
            </a:lvl1pPr>
          </a:lstStyle>
          <a:p>
            <a:r>
              <a:rPr lang="de-DE"/>
              <a:t>Ort I Name I Datum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13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421" y="1449000"/>
            <a:ext cx="4193580" cy="4500000"/>
          </a:xfrm>
          <a:prstGeom prst="rect">
            <a:avLst/>
          </a:prstGeom>
        </p:spPr>
        <p:txBody>
          <a:bodyPr/>
          <a:lstStyle>
            <a:lvl1pPr marL="342900" indent="-342900">
              <a:buFont typeface="Calibri Light" panose="020F0302020204030204" pitchFamily="34" charset="0"/>
              <a:buChar char="»"/>
              <a:defRPr sz="26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432000" y="369000"/>
            <a:ext cx="8280000" cy="900000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636462"/>
                </a:solidFill>
                <a:latin typeface="+mn-lt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2000" y="6309001"/>
            <a:ext cx="32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43433"/>
                </a:solidFill>
              </a:defRPr>
            </a:lvl1pPr>
          </a:lstStyle>
          <a:p>
            <a:r>
              <a:rPr lang="de-DE"/>
              <a:t>Ort I Name I Datum</a:t>
            </a:r>
            <a:endParaRPr lang="de-DE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932363" y="1449388"/>
            <a:ext cx="3779837" cy="4499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e-DE" dirty="0"/>
              <a:t>Hier das Bild einfügen!</a:t>
            </a:r>
          </a:p>
        </p:txBody>
      </p:sp>
    </p:spTree>
    <p:extLst>
      <p:ext uri="{BB962C8B-B14F-4D97-AF65-F5344CB8AC3E}">
        <p14:creationId xmlns:p14="http://schemas.microsoft.com/office/powerpoint/2010/main" val="331833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zt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129000"/>
            <a:ext cx="9144000" cy="7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2" b="44897"/>
          <a:stretch/>
        </p:blipFill>
        <p:spPr>
          <a:xfrm>
            <a:off x="0" y="2384545"/>
            <a:ext cx="9144000" cy="2304256"/>
          </a:xfrm>
          <a:prstGeom prst="rect">
            <a:avLst/>
          </a:prstGeom>
        </p:spPr>
      </p:pic>
      <p:sp>
        <p:nvSpPr>
          <p:cNvPr id="6" name="Bildplatzhalter 1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384545"/>
            <a:ext cx="9144000" cy="2304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Hier kann optional das Bild geändert werden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5472000" y="6307466"/>
            <a:ext cx="3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rgbClr val="343433"/>
                </a:solidFill>
              </a:rPr>
              <a:t>www.uibk.ac.at/bauphysik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7" y="78107"/>
            <a:ext cx="2808312" cy="15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1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0" b="8461"/>
          <a:stretch/>
        </p:blipFill>
        <p:spPr>
          <a:xfrm>
            <a:off x="0" y="6060096"/>
            <a:ext cx="9144000" cy="1291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000" y="6309001"/>
            <a:ext cx="1243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43433"/>
                </a:solidFill>
                <a:latin typeface="+mj-lt"/>
              </a:defRPr>
            </a:lvl1pPr>
          </a:lstStyle>
          <a:p>
            <a:r>
              <a:rPr lang="de-DE" dirty="0"/>
              <a:t>Seite </a:t>
            </a:r>
            <a:fld id="{EBA229B5-7CFD-BC45-B1DD-7E8FA6FF2A01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43433"/>
                </a:solidFill>
              </a:defRPr>
            </a:lvl1pPr>
          </a:lstStyle>
          <a:p>
            <a:r>
              <a:rPr lang="de-DE" dirty="0"/>
              <a:t>Ort I Name I Datum</a:t>
            </a:r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294729" y="6133595"/>
            <a:ext cx="1447589" cy="672138"/>
            <a:chOff x="294729" y="5996862"/>
            <a:chExt cx="1680685" cy="780368"/>
          </a:xfrm>
        </p:grpSpPr>
        <p:pic>
          <p:nvPicPr>
            <p:cNvPr id="7" name="Grafik 6"/>
            <p:cNvPicPr>
              <a:picLocks noChangeAspect="1"/>
            </p:cNvPicPr>
            <p:nvPr userDrawn="1"/>
          </p:nvPicPr>
          <p:blipFill rotWithShape="1">
            <a:blip r:embed="rId9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134"/>
            <a:stretch/>
          </p:blipFill>
          <p:spPr>
            <a:xfrm>
              <a:off x="294729" y="5996862"/>
              <a:ext cx="1382793" cy="457955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9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54" t="58406" r="5646" b="9942"/>
            <a:stretch/>
          </p:blipFill>
          <p:spPr>
            <a:xfrm>
              <a:off x="556813" y="6435398"/>
              <a:ext cx="1418601" cy="34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85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7" r:id="rId3"/>
    <p:sldLayoutId id="2147483678" r:id="rId4"/>
    <p:sldLayoutId id="2147483679" r:id="rId5"/>
    <p:sldLayoutId id="214748367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iskurs-wissenschaftsnetz.at/energieeffizienz-im-gebaeudesektor-moeglichkeiten-und-herausforderungen-mediengespraech-am-23-06-2022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uthored-by/Birk/Stephan" TargetMode="External"/><Relationship Id="rId2" Type="http://schemas.openxmlformats.org/officeDocument/2006/relationships/hyperlink" Target="https://onlinelibrary.wiley.com/authored-by/Graf/J%C3%BCrg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bate.202100111" TargetMode="External"/><Relationship Id="rId5" Type="http://schemas.openxmlformats.org/officeDocument/2006/relationships/hyperlink" Target="https://onlinelibrary.wiley.com/authored-by/Braun/Yannick" TargetMode="External"/><Relationship Id="rId4" Type="http://schemas.openxmlformats.org/officeDocument/2006/relationships/hyperlink" Target="https://onlinelibrary.wiley.com/authored-by/Poteschkin/Vikto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Zirkuläres Bauen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619314" y="4794104"/>
            <a:ext cx="8273166" cy="68139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Mediengespräch </a:t>
            </a:r>
          </a:p>
          <a:p>
            <a:pPr marL="0" indent="0">
              <a:buNone/>
            </a:pPr>
            <a:r>
              <a:rPr lang="de-DE" dirty="0" err="1"/>
              <a:t>Scientists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Future Österreich &amp; Diskurs, Das Wissenschaftsnetz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95445" y="5406742"/>
            <a:ext cx="7777304" cy="111860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Rainer Pfluger,</a:t>
            </a:r>
            <a:r>
              <a:rPr lang="de-DE" dirty="0"/>
              <a:t> </a:t>
            </a:r>
            <a:r>
              <a:rPr lang="de-DE" dirty="0" err="1"/>
              <a:t>Assoz</a:t>
            </a:r>
            <a:r>
              <a:rPr lang="de-DE" dirty="0"/>
              <a:t>. Prof. Dr.-Ing. – Arbeitsbereich Energieeffizientes Bauen u. Forschungszentrum Nachhaltiges Bauen – Universität Innsbruck</a:t>
            </a:r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620EFF-1E2C-4317-A871-9D4585507C00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6917888" y="413936"/>
            <a:ext cx="1686560" cy="8083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5ABBF1-B234-4A28-B8D8-CE90FF4D280E}"/>
              </a:ext>
            </a:extLst>
          </p:cNvPr>
          <p:cNvPicPr/>
          <p:nvPr/>
        </p:nvPicPr>
        <p:blipFill>
          <a:blip r:embed="rId3"/>
          <a:srcRect/>
          <a:stretch/>
        </p:blipFill>
        <p:spPr bwMode="auto">
          <a:xfrm>
            <a:off x="5621218" y="332656"/>
            <a:ext cx="1021080" cy="970280"/>
          </a:xfrm>
          <a:prstGeom prst="ellipse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BC1D76B-2774-4187-9A8E-12CA60065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79"/>
          <a:stretch/>
        </p:blipFill>
        <p:spPr>
          <a:xfrm>
            <a:off x="0" y="1537302"/>
            <a:ext cx="9144000" cy="248470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9EC62F1-7292-45B8-B5EC-2E9B41C97341}"/>
              </a:ext>
            </a:extLst>
          </p:cNvPr>
          <p:cNvSpPr/>
          <p:nvPr/>
        </p:nvSpPr>
        <p:spPr>
          <a:xfrm>
            <a:off x="3419872" y="4110561"/>
            <a:ext cx="59652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45"/>
              </a:spcBef>
              <a:spcAft>
                <a:spcPts val="1135"/>
              </a:spcAft>
            </a:pPr>
            <a:r>
              <a:rPr lang="de-AT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Dieses Mediengespräch ist eine Fortsetzung und baut auf unserem Mediengespräch  zu </a:t>
            </a:r>
            <a:r>
              <a:rPr lang="de-AT" sz="1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Energieeffizienz im Gebäudesektor</a:t>
            </a:r>
            <a:r>
              <a:rPr lang="de-AT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auf. </a:t>
            </a:r>
            <a:br>
              <a:rPr lang="de-AT" sz="11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de-AT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de-AT" sz="1100" u="sng" dirty="0">
                <a:solidFill>
                  <a:srgbClr val="0000FF"/>
                </a:solidFill>
                <a:latin typeface="Times New Roman" panose="02020603050405020304" pitchFamily="18" charset="0"/>
                <a:hlinkClick r:id="rId5" tooltip="https://www.diskurs-wissenschaftsnetz.at/energieeffizienz-im-gebaeudesektor-moeglichkeiten-und-herausforderungen-mediengespraech-am-23-06-2022/"/>
              </a:rPr>
              <a:t>https://www.diskurs-wissenschaftsnetz.at/energieeffizienz-im-gebaeudesektor-moeglichkeiten-und-herausforderungen-mediengespraech-am-23-06-2022/</a:t>
            </a:r>
            <a:endParaRPr lang="de-AT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483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CB6A15D6-ED1B-45BA-AF7E-4D5B33A03A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64753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997EA0C-0038-4D78-8A2E-9284316C2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6DD854-14CC-4F08-B5D3-93B68C68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F71D6EA-1642-4EC1-9C46-8F85C154D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74"/>
            <a:ext cx="9144000" cy="589839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B62FDDE-C8E0-4CD7-AA77-5802C09C813A}"/>
              </a:ext>
            </a:extLst>
          </p:cNvPr>
          <p:cNvSpPr txBox="1"/>
          <p:nvPr/>
        </p:nvSpPr>
        <p:spPr>
          <a:xfrm>
            <a:off x="0" y="76173"/>
            <a:ext cx="9281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Primärenergie und CO2 im </a:t>
            </a:r>
            <a:r>
              <a:rPr lang="de-AT" sz="2400" b="1" dirty="0">
                <a:solidFill>
                  <a:srgbClr val="C00000"/>
                </a:solidFill>
              </a:rPr>
              <a:t>Betrieb</a:t>
            </a:r>
            <a:r>
              <a:rPr lang="de-AT" sz="2400" b="1" dirty="0"/>
              <a:t> gegenüber der Errichtung dominant!</a:t>
            </a:r>
          </a:p>
          <a:p>
            <a:pPr algn="ctr"/>
            <a:r>
              <a:rPr lang="de-AT" sz="2400" b="1" dirty="0">
                <a:solidFill>
                  <a:srgbClr val="C00000"/>
                </a:solidFill>
              </a:rPr>
              <a:t>Efficiency </a:t>
            </a:r>
            <a:r>
              <a:rPr lang="de-AT" sz="2400" b="1" dirty="0" err="1">
                <a:solidFill>
                  <a:srgbClr val="C00000"/>
                </a:solidFill>
              </a:rPr>
              <a:t>first</a:t>
            </a:r>
            <a:r>
              <a:rPr lang="de-AT" sz="2400" b="1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F7B36DE-5E52-4DA3-9597-78C23CAB17EF}"/>
              </a:ext>
            </a:extLst>
          </p:cNvPr>
          <p:cNvSpPr txBox="1"/>
          <p:nvPr/>
        </p:nvSpPr>
        <p:spPr>
          <a:xfrm>
            <a:off x="6854236" y="5812407"/>
            <a:ext cx="230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Quelle: Benjamin Krick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EF71BB1-B0C0-4D77-85FC-3CCE51C17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</p:spPr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90CF258-6F7E-474F-877F-F773430906AF}"/>
              </a:ext>
            </a:extLst>
          </p:cNvPr>
          <p:cNvSpPr/>
          <p:nvPr/>
        </p:nvSpPr>
        <p:spPr>
          <a:xfrm>
            <a:off x="8316416" y="4293096"/>
            <a:ext cx="378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845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2528C9C-981B-45CD-A139-871588EBE9EB}"/>
              </a:ext>
            </a:extLst>
          </p:cNvPr>
          <p:cNvSpPr txBox="1"/>
          <p:nvPr/>
        </p:nvSpPr>
        <p:spPr>
          <a:xfrm>
            <a:off x="546110" y="5043404"/>
            <a:ext cx="8136930" cy="10081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A068BD-86DF-42B4-9544-271244B7B075}"/>
              </a:ext>
            </a:extLst>
          </p:cNvPr>
          <p:cNvSpPr txBox="1"/>
          <p:nvPr/>
        </p:nvSpPr>
        <p:spPr>
          <a:xfrm>
            <a:off x="546110" y="3964672"/>
            <a:ext cx="8136930" cy="10081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3C4741-1CBF-415A-B760-F5A8F4D2F63E}"/>
              </a:ext>
            </a:extLst>
          </p:cNvPr>
          <p:cNvSpPr txBox="1"/>
          <p:nvPr/>
        </p:nvSpPr>
        <p:spPr>
          <a:xfrm>
            <a:off x="558420" y="2780928"/>
            <a:ext cx="8136930" cy="10081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E870343-4DFD-47DA-8314-4AE88C1F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67991"/>
            <a:ext cx="8153579" cy="4500000"/>
          </a:xfrm>
        </p:spPr>
        <p:txBody>
          <a:bodyPr/>
          <a:lstStyle/>
          <a:p>
            <a:pPr marL="0" indent="0" algn="ctr">
              <a:buNone/>
            </a:pPr>
            <a:r>
              <a:rPr lang="de-AT" sz="1800" b="1" dirty="0">
                <a:solidFill>
                  <a:schemeClr val="accent6">
                    <a:lumMod val="75000"/>
                  </a:schemeClr>
                </a:solidFill>
              </a:rPr>
              <a:t>„Effizienz</a:t>
            </a:r>
            <a:r>
              <a:rPr lang="de-AT" sz="1800" dirty="0">
                <a:solidFill>
                  <a:schemeClr val="accent6">
                    <a:lumMod val="75000"/>
                  </a:schemeClr>
                </a:solidFill>
              </a:rPr>
              <a:t> ist der Schlüssel für Nachhaltigkeit und Klimaschutz - auch im Bauwesen, das gilt vor allem bei der </a:t>
            </a:r>
            <a:r>
              <a:rPr lang="de-AT" sz="1800" b="1" dirty="0">
                <a:solidFill>
                  <a:srgbClr val="C00000"/>
                </a:solidFill>
              </a:rPr>
              <a:t>Effizienz im Betrieb</a:t>
            </a:r>
            <a:r>
              <a:rPr lang="de-AT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1800" dirty="0">
                <a:solidFill>
                  <a:schemeClr val="accent6">
                    <a:lumMod val="75000"/>
                  </a:schemeClr>
                </a:solidFill>
              </a:rPr>
              <a:t>aber auch in der </a:t>
            </a:r>
            <a:r>
              <a:rPr lang="de-AT" sz="1800" b="1" dirty="0">
                <a:solidFill>
                  <a:schemeClr val="accent6">
                    <a:lumMod val="75000"/>
                  </a:schemeClr>
                </a:solidFill>
              </a:rPr>
              <a:t>Materialwahl</a:t>
            </a:r>
            <a:r>
              <a:rPr lang="de-AT" sz="1800" dirty="0">
                <a:solidFill>
                  <a:schemeClr val="accent6">
                    <a:lumMod val="75000"/>
                  </a:schemeClr>
                </a:solidFill>
              </a:rPr>
              <a:t> und deren </a:t>
            </a:r>
            <a:r>
              <a:rPr lang="de-AT" sz="1800" b="1" dirty="0">
                <a:solidFill>
                  <a:schemeClr val="accent6">
                    <a:lumMod val="75000"/>
                  </a:schemeClr>
                </a:solidFill>
              </a:rPr>
              <a:t>Einsatz und Wiederverwendung in Bauelementen und Bauteilen</a:t>
            </a:r>
            <a:r>
              <a:rPr lang="de-AT" sz="1800" dirty="0">
                <a:solidFill>
                  <a:schemeClr val="accent6">
                    <a:lumMod val="75000"/>
                  </a:schemeClr>
                </a:solidFill>
              </a:rPr>
              <a:t>.“</a:t>
            </a:r>
          </a:p>
          <a:p>
            <a:pPr marL="0" indent="0" algn="ctr">
              <a:buNone/>
            </a:pPr>
            <a:endParaRPr lang="de-AT" sz="1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de-AT" b="1" dirty="0"/>
              <a:t>Energieeffizienz -&gt; PER -&gt; Ressourceneffizienz</a:t>
            </a:r>
          </a:p>
          <a:p>
            <a:pPr marL="0" indent="0">
              <a:buNone/>
            </a:pPr>
            <a:r>
              <a:rPr lang="de-AT" b="1" dirty="0"/>
              <a:t>Materialeffizienz -&gt; Ressourceneffizienz</a:t>
            </a:r>
          </a:p>
          <a:p>
            <a:pPr marL="0" indent="0">
              <a:buNone/>
            </a:pPr>
            <a:endParaRPr lang="de-AT" b="1" dirty="0"/>
          </a:p>
          <a:p>
            <a:pPr marL="0" indent="0">
              <a:buNone/>
            </a:pPr>
            <a:r>
              <a:rPr lang="de-AT" b="1" dirty="0"/>
              <a:t>Reuse </a:t>
            </a:r>
            <a:r>
              <a:rPr lang="de-AT" dirty="0"/>
              <a:t>(Baustoffe, Bauelemente und Gebäude – Sanierung)</a:t>
            </a:r>
          </a:p>
          <a:p>
            <a:pPr marL="0" indent="0">
              <a:buNone/>
            </a:pPr>
            <a:endParaRPr lang="de-AT" b="1" dirty="0"/>
          </a:p>
          <a:p>
            <a:pPr marL="0" indent="0">
              <a:buNone/>
            </a:pPr>
            <a:r>
              <a:rPr lang="de-AT" b="1" dirty="0"/>
              <a:t>Recycling</a:t>
            </a:r>
            <a:r>
              <a:rPr lang="de-AT" dirty="0"/>
              <a:t> (</a:t>
            </a:r>
            <a:r>
              <a:rPr lang="de-AT" i="1" dirty="0" err="1"/>
              <a:t>upcycling</a:t>
            </a:r>
            <a:r>
              <a:rPr lang="de-AT" dirty="0"/>
              <a:t>= stoffliche Aufwertung, </a:t>
            </a:r>
            <a:r>
              <a:rPr lang="de-AT" i="1" dirty="0" err="1"/>
              <a:t>downcycling</a:t>
            </a:r>
            <a:r>
              <a:rPr lang="de-AT" dirty="0"/>
              <a:t>)</a:t>
            </a:r>
          </a:p>
          <a:p>
            <a:endParaRPr lang="de-AT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9E3BA5-B5EC-4B57-9773-E42727CC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CD93B88-80E9-4DA6-98D8-76EEC539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Green </a:t>
            </a:r>
            <a:r>
              <a:rPr lang="de-AT" dirty="0" err="1"/>
              <a:t>Circular</a:t>
            </a:r>
            <a:r>
              <a:rPr lang="de-AT" dirty="0"/>
              <a:t> </a:t>
            </a:r>
            <a:r>
              <a:rPr lang="de-AT" dirty="0" err="1"/>
              <a:t>Desig</a:t>
            </a:r>
            <a:r>
              <a:rPr lang="de-AT" dirty="0"/>
              <a:t> – Nachhaltigkeit über den gesamten Lebenszyklus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CC9371-82AF-440A-9157-8027FDB47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8DA74FB8-1166-4C7D-8707-AA67A53C4E78}"/>
              </a:ext>
            </a:extLst>
          </p:cNvPr>
          <p:cNvSpPr txBox="1">
            <a:spLocks/>
          </p:cNvSpPr>
          <p:nvPr/>
        </p:nvSpPr>
        <p:spPr>
          <a:xfrm rot="20188518">
            <a:off x="378861" y="3459545"/>
            <a:ext cx="8280000" cy="900000"/>
          </a:xfrm>
          <a:prstGeom prst="rect">
            <a:avLst/>
          </a:prstGeom>
          <a:solidFill>
            <a:srgbClr val="FFFF00"/>
          </a:solidFill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63646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AT" dirty="0"/>
              <a:t>1. REDUCE -&gt; 2. REUSE -&gt; 3. RECYCLE</a:t>
            </a:r>
          </a:p>
        </p:txBody>
      </p:sp>
    </p:spTree>
    <p:extLst>
      <p:ext uri="{BB962C8B-B14F-4D97-AF65-F5344CB8AC3E}">
        <p14:creationId xmlns:p14="http://schemas.microsoft.com/office/powerpoint/2010/main" val="253755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E628874-7282-4EBC-B891-FD3A27B08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0414"/>
          <a:stretch/>
        </p:blipFill>
        <p:spPr>
          <a:xfrm>
            <a:off x="899592" y="1303438"/>
            <a:ext cx="5322847" cy="363745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60EA2D9-7284-4926-93E5-AB21A6639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90A8586-F9AA-4483-B33B-066430DE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69382"/>
            <a:ext cx="8280000" cy="900000"/>
          </a:xfrm>
        </p:spPr>
        <p:txBody>
          <a:bodyPr/>
          <a:lstStyle/>
          <a:p>
            <a:r>
              <a:rPr lang="de-AT" dirty="0"/>
              <a:t>Vom EFH zum Mehrgenerationen-Haus</a:t>
            </a:r>
            <a:br>
              <a:rPr lang="de-AT" dirty="0"/>
            </a:br>
            <a:r>
              <a:rPr lang="de-AT" dirty="0"/>
              <a:t>Sanierung und Wohnraumerweiterung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0360BB-AA94-4CDB-AAEE-C55AAC5B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060" y="3104904"/>
            <a:ext cx="4007940" cy="28440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7B83302-E478-4988-9011-E65836DB7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20335" cy="242088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60EF015-5FC5-4C4F-926F-D67245808DC3}"/>
              </a:ext>
            </a:extLst>
          </p:cNvPr>
          <p:cNvSpPr txBox="1"/>
          <p:nvPr/>
        </p:nvSpPr>
        <p:spPr>
          <a:xfrm>
            <a:off x="611560" y="5589240"/>
            <a:ext cx="374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Quelle: Hannes Gstrein, IIG, Innsbruck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F3AE5E-78C4-48B1-A919-377A700B1ED8}"/>
              </a:ext>
            </a:extLst>
          </p:cNvPr>
          <p:cNvSpPr txBox="1"/>
          <p:nvPr/>
        </p:nvSpPr>
        <p:spPr>
          <a:xfrm>
            <a:off x="103540" y="41223"/>
            <a:ext cx="2146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>
                <a:solidFill>
                  <a:schemeClr val="bg1"/>
                </a:solidFill>
              </a:rPr>
              <a:t>Baujahr 1964</a:t>
            </a:r>
          </a:p>
          <a:p>
            <a:r>
              <a:rPr lang="de-AT" sz="2000" b="1" dirty="0">
                <a:solidFill>
                  <a:schemeClr val="bg1"/>
                </a:solidFill>
              </a:rPr>
              <a:t>HEB 193 kWh/m²a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271DB54-790A-4ADF-9D3B-B3B89DD7420B}"/>
              </a:ext>
            </a:extLst>
          </p:cNvPr>
          <p:cNvSpPr txBox="1"/>
          <p:nvPr/>
        </p:nvSpPr>
        <p:spPr>
          <a:xfrm>
            <a:off x="1051991" y="3609685"/>
            <a:ext cx="1887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>
                <a:solidFill>
                  <a:schemeClr val="bg1"/>
                </a:solidFill>
              </a:rPr>
              <a:t>Sanierung  2000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D84E84-B4E1-4FA3-BE46-5CE4359C955F}"/>
              </a:ext>
            </a:extLst>
          </p:cNvPr>
          <p:cNvSpPr txBox="1"/>
          <p:nvPr/>
        </p:nvSpPr>
        <p:spPr>
          <a:xfrm>
            <a:off x="7002115" y="3075057"/>
            <a:ext cx="2016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 err="1">
                <a:solidFill>
                  <a:schemeClr val="bg1"/>
                </a:solidFill>
              </a:rPr>
              <a:t>EnerPHit</a:t>
            </a:r>
            <a:endParaRPr lang="de-AT" sz="2000" b="1" dirty="0">
              <a:solidFill>
                <a:schemeClr val="bg1"/>
              </a:solidFill>
            </a:endParaRPr>
          </a:p>
          <a:p>
            <a:r>
              <a:rPr lang="de-AT" sz="2000" b="1" dirty="0">
                <a:solidFill>
                  <a:schemeClr val="bg1"/>
                </a:solidFill>
              </a:rPr>
              <a:t>HEB 16 kWh/m²a</a:t>
            </a:r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92A0834E-5186-4985-9546-124BCEE66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</p:spPr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</p:spTree>
    <p:extLst>
      <p:ext uri="{BB962C8B-B14F-4D97-AF65-F5344CB8AC3E}">
        <p14:creationId xmlns:p14="http://schemas.microsoft.com/office/powerpoint/2010/main" val="99974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5C3969D-D93C-4916-AFC3-6A4C2F9C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7EEDEA-6EE8-482C-B208-D2E0C2C3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293421-CB75-451F-BA05-40DC93098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" y="-360000"/>
            <a:ext cx="8280000" cy="900000"/>
          </a:xfrm>
        </p:spPr>
        <p:txBody>
          <a:bodyPr/>
          <a:lstStyle/>
          <a:p>
            <a:r>
              <a:rPr lang="de-AT" dirty="0"/>
              <a:t>Bauholz Einsatz und Wiederverwertung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FCF787-8F4B-44B4-B2A4-CBABB771D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Ort I Name I Datum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6BC393-1659-4535-BE6F-FA98D8C2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" y="548184"/>
            <a:ext cx="6228184" cy="34940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24B89CD-E98C-4DB2-8429-24035A1DD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185" y="3717032"/>
            <a:ext cx="5573816" cy="3140968"/>
          </a:xfrm>
          <a:prstGeom prst="rect">
            <a:avLst/>
          </a:prstGeom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7423EEE5-4F04-4DF3-88C1-F92D71170D01}"/>
              </a:ext>
            </a:extLst>
          </p:cNvPr>
          <p:cNvSpPr/>
          <p:nvPr/>
        </p:nvSpPr>
        <p:spPr>
          <a:xfrm rot="2229576">
            <a:off x="3236737" y="3215009"/>
            <a:ext cx="3384376" cy="100811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CF374A9-A4C4-45ED-8598-202FADD5920E}"/>
              </a:ext>
            </a:extLst>
          </p:cNvPr>
          <p:cNvSpPr/>
          <p:nvPr/>
        </p:nvSpPr>
        <p:spPr>
          <a:xfrm>
            <a:off x="20301" y="5409000"/>
            <a:ext cx="3559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Quelle: Stefan Birk (TUM)</a:t>
            </a:r>
          </a:p>
          <a:p>
            <a:r>
              <a:rPr lang="de-AT" dirty="0"/>
              <a:t>Workshop </a:t>
            </a:r>
            <a:r>
              <a:rPr lang="de-AT" dirty="0" err="1"/>
              <a:t>deconstruction</a:t>
            </a:r>
            <a:r>
              <a:rPr lang="de-AT" dirty="0"/>
              <a:t> wall 2023</a:t>
            </a:r>
          </a:p>
        </p:txBody>
      </p:sp>
    </p:spTree>
    <p:extLst>
      <p:ext uri="{BB962C8B-B14F-4D97-AF65-F5344CB8AC3E}">
        <p14:creationId xmlns:p14="http://schemas.microsoft.com/office/powerpoint/2010/main" val="153247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FA01610-245B-4E77-8D06-E88EF0ABB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20" y="1449000"/>
            <a:ext cx="8478076" cy="4500000"/>
          </a:xfrm>
        </p:spPr>
        <p:txBody>
          <a:bodyPr/>
          <a:lstStyle/>
          <a:p>
            <a:r>
              <a:rPr lang="de-AT" b="1" i="1" dirty="0"/>
              <a:t>Effizienz</a:t>
            </a:r>
            <a:r>
              <a:rPr lang="de-AT" dirty="0"/>
              <a:t> (Energie und Material)</a:t>
            </a:r>
          </a:p>
          <a:p>
            <a:r>
              <a:rPr lang="de-AT" b="1" i="1" dirty="0"/>
              <a:t>Langlebigkeit</a:t>
            </a:r>
            <a:r>
              <a:rPr lang="de-AT" dirty="0"/>
              <a:t> bzw. </a:t>
            </a:r>
            <a:r>
              <a:rPr lang="de-AT" b="1" i="1" dirty="0"/>
              <a:t>Reuse</a:t>
            </a:r>
          </a:p>
          <a:p>
            <a:r>
              <a:rPr lang="de-AT" b="1" i="1" dirty="0"/>
              <a:t>Flexible Nutzungsmöglichkeit</a:t>
            </a:r>
            <a:r>
              <a:rPr lang="de-AT" dirty="0"/>
              <a:t> Grundrisse / Raumhöhen etc.</a:t>
            </a:r>
          </a:p>
          <a:p>
            <a:r>
              <a:rPr lang="de-AT" b="1" i="1" dirty="0"/>
              <a:t>Vorfertigung</a:t>
            </a:r>
            <a:r>
              <a:rPr lang="de-AT" dirty="0"/>
              <a:t> und </a:t>
            </a:r>
            <a:r>
              <a:rPr lang="de-AT" b="1" i="1" dirty="0"/>
              <a:t>Standardisierung</a:t>
            </a:r>
          </a:p>
          <a:p>
            <a:r>
              <a:rPr lang="de-AT" dirty="0"/>
              <a:t>Lösbare </a:t>
            </a:r>
            <a:r>
              <a:rPr lang="de-AT" dirty="0" err="1"/>
              <a:t>Verbindungslemente</a:t>
            </a:r>
            <a:r>
              <a:rPr lang="de-AT" dirty="0"/>
              <a:t>, </a:t>
            </a:r>
            <a:r>
              <a:rPr lang="de-AT" b="1" i="1" dirty="0"/>
              <a:t>Demontagemöglichkeit</a:t>
            </a:r>
          </a:p>
          <a:p>
            <a:r>
              <a:rPr lang="de-AT" b="1" dirty="0"/>
              <a:t>Digitale</a:t>
            </a:r>
            <a:r>
              <a:rPr lang="de-AT" dirty="0"/>
              <a:t> Dokumentation und Planung                                       (-&gt;</a:t>
            </a:r>
            <a:r>
              <a:rPr lang="de-AT" dirty="0">
                <a:highlight>
                  <a:srgbClr val="FFFF00"/>
                </a:highlight>
              </a:rPr>
              <a:t>Charlotte Schick arch4f</a:t>
            </a:r>
            <a:r>
              <a:rPr lang="de-AT" dirty="0"/>
              <a:t>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F7DBA08-189F-468D-84C1-65DBBBD9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26BC94-5558-4D69-B292-9D78214C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Kreislaufeffektive </a:t>
            </a:r>
            <a:r>
              <a:rPr lang="de-AT" dirty="0" err="1"/>
              <a:t>Bauwende</a:t>
            </a:r>
            <a:r>
              <a:rPr lang="de-AT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*</a:t>
            </a:r>
            <a:r>
              <a:rPr lang="de-AT" dirty="0"/>
              <a:t> </a:t>
            </a: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8CA6105B-CD20-474D-9B12-5E5384AC4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</p:spPr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482946-D10D-4B6A-A919-05B9704A842E}"/>
              </a:ext>
            </a:extLst>
          </p:cNvPr>
          <p:cNvSpPr txBox="1"/>
          <p:nvPr/>
        </p:nvSpPr>
        <p:spPr>
          <a:xfrm>
            <a:off x="-41297" y="5214728"/>
            <a:ext cx="936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hlinkClick r:id="rId2"/>
              </a:rPr>
              <a:t>Univ.-Prof. Dr.-Ing. Jürgen Graf</a:t>
            </a:r>
            <a:r>
              <a:rPr lang="de-AT" dirty="0"/>
              <a:t>, </a:t>
            </a:r>
            <a:r>
              <a:rPr lang="de-AT" dirty="0">
                <a:hlinkClick r:id="rId3"/>
              </a:rPr>
              <a:t>Univ.-Prof. Stephan Birk</a:t>
            </a:r>
            <a:r>
              <a:rPr lang="de-AT" dirty="0"/>
              <a:t>, </a:t>
            </a:r>
            <a:r>
              <a:rPr lang="de-AT" dirty="0">
                <a:hlinkClick r:id="rId4"/>
              </a:rPr>
              <a:t>Viktor </a:t>
            </a:r>
            <a:r>
              <a:rPr lang="de-AT" dirty="0" err="1">
                <a:hlinkClick r:id="rId4"/>
              </a:rPr>
              <a:t>Poteschkin</a:t>
            </a:r>
            <a:r>
              <a:rPr lang="de-AT" dirty="0">
                <a:hlinkClick r:id="rId4"/>
              </a:rPr>
              <a:t> Dipl.-Ing.</a:t>
            </a:r>
            <a:r>
              <a:rPr lang="de-AT" dirty="0"/>
              <a:t>, </a:t>
            </a:r>
            <a:r>
              <a:rPr lang="de-AT" dirty="0">
                <a:hlinkClick r:id="rId5"/>
              </a:rPr>
              <a:t>Yannick Braun</a:t>
            </a:r>
            <a:endParaRPr lang="de-AT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1AADCCA-398E-4498-8D50-2C24DF96F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2360"/>
            <a:ext cx="914400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 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   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AutoShape 2" descr="data:image/svg+xml;base64,PD94bWwgdmVyc2lvbj0iMS4wIiBlbmNvZGluZz0idXRmLTgiPz48IURPQ1RZUEUgc3ZnIFBVQkxJQyAiLS8vVzNDLy9EVEQgU1ZHIDEuMS8vRU4iICJodHRwOi8vd3d3LnczLm9yZy9HcmFwaGljcy9TVkcvMS4xL0RURC9zdmcxMS5kdGQiPjxzdmcgdmVyc2lvbj0iMS4xIiBpZD0iRWJlbmVfMSIgeG1sbnM9Imh0dHA6Ly93d3cudzMub3JnLzIwMDAvc3ZnIiB4bWxuczp4bGluaz0iaHR0cDovL3d3dy53My5vcmcvMTk5OS94bGluayIgeD0iMHB4IiB5PSIwcHgiIHdpZHRoPSIxNnB4IiBoZWlnaHQ9IjE2cHgiIHZpZXdCb3g9IjAgMCAxNiAxNiIgZW5hYmxlLWJhY2tncm91bmQ9Im5ldyAwIDAgMTYgMTYiIHhtbDpzcGFjZT0icHJlc2VydmUiPjxnPjxnPjxwYXRoIGZpbGw9IiNGRkZGRkYiIGQ9Ik04LjAwMSwxNS41QzMuODY0LDE1LjUsMC41LDEyLjEzNiwwLjUsOGMwLTQuMTM1LDMuMzY1LTcuNSw3LjUwMS03LjVTMTUuNSwzLjg2NCwxNS41LDhTMTIuMTM3LDE1LjUsOC4wMDEsMTUuNXoiLz48cGF0aCBmaWxsPSIjRDUyQjFFIiBkPSJNOC4wMDEsMUMxMS44NiwxLDE1LDQuMTQxLDE1LDhzLTMuMTM5LDctNi45OTksN0M0LjE0LDE1LDEsMTEuODU5LDEsOFM0LjE0LDEsOC4wMDEsMSBNOC4wMDEsMEMzLjU4MiwwLDAsMy41ODIsMCw4czMuNTgyLDgsOC4wMDEsOEMxMi40MTgsMTYsMTYsMTIuNDE4LDE2LDhTMTIuNDE4LDAsOC4wMDEsMEw4LjAwMSwweiIvPjwvZz48cGF0aCBmaWxsPSIjRDUyQjFFIiBkPSJNNi43NDUsMTIuNTg5Yy0wLjIyNywwLjEyMi0wLjQ5NywwLjI0Ny0wLjY4NCwwLjI0N2MtMC4zMTgsMC0wLjUwMS0wLjE2NC0wLjUwMS0wLjQ1MmMwLTAuMjA3LDAuMTQtMC4zNzUsMC41OTUtMC42MjJjMS41NDktMC45MDQsMi41OTQtMi4yNzIsMi41OTQtMy43MjFjMC0wLjgyNS0wLjIyNy0xLjExOS0wLjY4MS0xLjExOWMtMC4xMzUsMC0wLjMyLDAuMjE5LTAuNjM2LDAuMjE5SDcuMTU3QzYuMTAyLDcuMTQzLDUuMzMzLDYuMjY0LDUuMzMzLDUuMjNjMC0xLjE1MiwwLjk1OC0yLjAwNiwyLjI4LTIuMDA2YzEuNzc3LDAsMy4wNTMsMS4zNzMsMy4wNTMsMy40M0MxMC42NjYsOS4yMTUsOS4yMDMsMTEuMjcsNi43NDUsMTIuNTg5Ii8+PC9nPjwvc3ZnPg">
            <a:extLst>
              <a:ext uri="{FF2B5EF4-FFF2-40B4-BE49-F238E27FC236}">
                <a16:creationId xmlns:a16="http://schemas.microsoft.com/office/drawing/2014/main" id="{6A38A794-F380-427C-B5E9-BDE10E1A7A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1279" y="2076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3A0C73-8FC6-44E3-81EA-70F0F2246548}"/>
              </a:ext>
            </a:extLst>
          </p:cNvPr>
          <p:cNvSpPr txBox="1"/>
          <p:nvPr/>
        </p:nvSpPr>
        <p:spPr>
          <a:xfrm>
            <a:off x="-35577" y="557415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>
                <a:latin typeface="Arial" panose="020B0604020202020204" pitchFamily="34" charset="0"/>
                <a:hlinkClick r:id="rId6"/>
              </a:rPr>
              <a:t>Bautechnik, 2022 https://doi.org/10.1002/bate.202100111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489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6157D6C-C972-4A0E-B745-177ECA56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50"/>
          <a:stretch/>
        </p:blipFill>
        <p:spPr>
          <a:xfrm>
            <a:off x="7164288" y="867103"/>
            <a:ext cx="1979712" cy="51237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F92B55-9420-48EB-A70D-51B09AC9F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140142"/>
            <a:ext cx="2818853" cy="3850754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A29DB15-3D3D-44AB-99F4-8E35EFCEE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2138805"/>
            <a:ext cx="6156177" cy="2298306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6AE713D-6094-4FAD-B960-433C76A1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5225204-BA56-46D6-8B42-B92980B6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Serielle vorgefertigte Sanierung im </a:t>
            </a:r>
            <a:r>
              <a:rPr lang="de-AT" dirty="0" err="1"/>
              <a:t>EnerPHit</a:t>
            </a:r>
            <a:r>
              <a:rPr lang="de-AT" dirty="0"/>
              <a:t>-Standard (&lt;25 kWh/m²a)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F46A869-48A4-4ED3-AEA0-984ED0F26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044179"/>
            <a:ext cx="809625" cy="542925"/>
          </a:xfrm>
          <a:prstGeom prst="rect">
            <a:avLst/>
          </a:prstGeom>
        </p:spPr>
      </p:pic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A6F87A29-F327-4A34-B178-51DDA5EA0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</p:spPr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7D444316-D4DF-4A4A-BAC2-E6380EEB3E45}"/>
              </a:ext>
            </a:extLst>
          </p:cNvPr>
          <p:cNvSpPr/>
          <p:nvPr/>
        </p:nvSpPr>
        <p:spPr>
          <a:xfrm>
            <a:off x="1345401" y="4895958"/>
            <a:ext cx="3321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200" b="1" dirty="0"/>
              <a:t>https://outphit.eu</a:t>
            </a:r>
          </a:p>
        </p:txBody>
      </p:sp>
    </p:spTree>
    <p:extLst>
      <p:ext uri="{BB962C8B-B14F-4D97-AF65-F5344CB8AC3E}">
        <p14:creationId xmlns:p14="http://schemas.microsoft.com/office/powerpoint/2010/main" val="313200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F1E7BAF-6BF7-46AC-9368-D31D7691D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Gebäude</a:t>
            </a:r>
          </a:p>
          <a:p>
            <a:endParaRPr lang="de-AT" dirty="0"/>
          </a:p>
          <a:p>
            <a:r>
              <a:rPr lang="de-AT" dirty="0"/>
              <a:t>Bauteile</a:t>
            </a:r>
          </a:p>
          <a:p>
            <a:endParaRPr lang="de-AT" dirty="0"/>
          </a:p>
          <a:p>
            <a:r>
              <a:rPr lang="de-AT" dirty="0"/>
              <a:t>Bauelemente</a:t>
            </a:r>
          </a:p>
          <a:p>
            <a:endParaRPr lang="de-AT" dirty="0"/>
          </a:p>
          <a:p>
            <a:r>
              <a:rPr lang="de-AT" dirty="0"/>
              <a:t>Komponenten</a:t>
            </a:r>
          </a:p>
          <a:p>
            <a:r>
              <a:rPr lang="de-AT" dirty="0"/>
              <a:t>Materialien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D8EF4E-A938-4407-868C-B130376D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819C992-8CB9-4A01-A796-D4E0BB34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30" y="-79756"/>
            <a:ext cx="8280000" cy="900000"/>
          </a:xfrm>
        </p:spPr>
        <p:txBody>
          <a:bodyPr/>
          <a:lstStyle/>
          <a:p>
            <a:pPr algn="ctr"/>
            <a:r>
              <a:rPr lang="de-AT" dirty="0"/>
              <a:t>REDUCE -&gt; REUSE -&gt; RECYCLE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0E99C82-4491-49C0-9D9A-FB30C2432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7"/>
          <a:stretch/>
        </p:blipFill>
        <p:spPr>
          <a:xfrm>
            <a:off x="3460094" y="5158896"/>
            <a:ext cx="1437376" cy="165618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FEC6F3F-98F0-41FF-BA18-EE3DFE7B66A1}"/>
              </a:ext>
            </a:extLst>
          </p:cNvPr>
          <p:cNvSpPr txBox="1"/>
          <p:nvPr/>
        </p:nvSpPr>
        <p:spPr>
          <a:xfrm>
            <a:off x="1099086" y="1937934"/>
            <a:ext cx="188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Effizient + flexibel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9A4AF0-2BDA-4AE4-8BAD-7BF6C142263D}"/>
              </a:ext>
            </a:extLst>
          </p:cNvPr>
          <p:cNvSpPr txBox="1"/>
          <p:nvPr/>
        </p:nvSpPr>
        <p:spPr>
          <a:xfrm>
            <a:off x="1089273" y="2847265"/>
            <a:ext cx="482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Vorgefertigt + standardisiert + wiederverwendbar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263F193-1B26-47FA-BFAF-3CF372129E96}"/>
              </a:ext>
            </a:extLst>
          </p:cNvPr>
          <p:cNvSpPr txBox="1"/>
          <p:nvPr/>
        </p:nvSpPr>
        <p:spPr>
          <a:xfrm>
            <a:off x="1099086" y="3860882"/>
            <a:ext cx="15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Demontierbar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115A0D0-343C-4B80-8466-413E2412FCC4}"/>
              </a:ext>
            </a:extLst>
          </p:cNvPr>
          <p:cNvSpPr txBox="1"/>
          <p:nvPr/>
        </p:nvSpPr>
        <p:spPr>
          <a:xfrm>
            <a:off x="1080397" y="5184644"/>
            <a:ext cx="222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Alternative Baustoffe</a:t>
            </a:r>
          </a:p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Sortenreine Trennung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E86F40-66D2-4B36-BB1B-C86C6E680135}"/>
              </a:ext>
            </a:extLst>
          </p:cNvPr>
          <p:cNvSpPr txBox="1"/>
          <p:nvPr/>
        </p:nvSpPr>
        <p:spPr>
          <a:xfrm>
            <a:off x="906472" y="5765848"/>
            <a:ext cx="257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-&gt; </a:t>
            </a:r>
            <a:r>
              <a:rPr lang="de-AT" dirty="0">
                <a:highlight>
                  <a:srgbClr val="FFFF00"/>
                </a:highlight>
              </a:rPr>
              <a:t>Sandra Schuster arch4f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9A1885E-5021-4C1C-A752-8676476BF9F3}"/>
              </a:ext>
            </a:extLst>
          </p:cNvPr>
          <p:cNvSpPr txBox="1"/>
          <p:nvPr/>
        </p:nvSpPr>
        <p:spPr>
          <a:xfrm>
            <a:off x="4999632" y="5764334"/>
            <a:ext cx="274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-&gt; </a:t>
            </a:r>
            <a:r>
              <a:rPr lang="de-AT" dirty="0">
                <a:highlight>
                  <a:srgbClr val="FFFF00"/>
                </a:highlight>
              </a:rPr>
              <a:t>Jakob Lederer (TU-Wien)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1E2D915-5D99-4A7B-B927-9D1670B83807}"/>
              </a:ext>
            </a:extLst>
          </p:cNvPr>
          <p:cNvSpPr txBox="1"/>
          <p:nvPr/>
        </p:nvSpPr>
        <p:spPr>
          <a:xfrm>
            <a:off x="5087746" y="5245664"/>
            <a:ext cx="26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6">
                    <a:lumMod val="75000"/>
                  </a:schemeClr>
                </a:solidFill>
              </a:rPr>
              <a:t>Recycling für den Abbruch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F1C6456B-8FD6-4ED6-AC07-0342C74F6804}"/>
              </a:ext>
            </a:extLst>
          </p:cNvPr>
          <p:cNvGrpSpPr/>
          <p:nvPr/>
        </p:nvGrpSpPr>
        <p:grpSpPr>
          <a:xfrm>
            <a:off x="3197833" y="3549391"/>
            <a:ext cx="3612659" cy="1280644"/>
            <a:chOff x="3197833" y="3549391"/>
            <a:chExt cx="3612659" cy="128064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99657F1-89FB-4A99-9128-72C7E8791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7833" y="3549391"/>
              <a:ext cx="2147194" cy="1211515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BFF9E6D-4C13-4460-B2B5-06060F2B2158}"/>
                </a:ext>
              </a:extLst>
            </p:cNvPr>
            <p:cNvSpPr txBox="1"/>
            <p:nvPr/>
          </p:nvSpPr>
          <p:spPr>
            <a:xfrm>
              <a:off x="5345026" y="4583814"/>
              <a:ext cx="14654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000" dirty="0"/>
                <a:t>Quelle: Stefan Birk, TUM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D7625914-9CA3-4795-AECB-944B6FC04F42}"/>
              </a:ext>
            </a:extLst>
          </p:cNvPr>
          <p:cNvGrpSpPr/>
          <p:nvPr/>
        </p:nvGrpSpPr>
        <p:grpSpPr>
          <a:xfrm>
            <a:off x="3059832" y="817439"/>
            <a:ext cx="6352347" cy="1555924"/>
            <a:chOff x="3059832" y="817439"/>
            <a:chExt cx="6352347" cy="155592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FCAC0DA6-4208-451B-B886-09B6E7424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31840" y="909001"/>
              <a:ext cx="2624266" cy="1237862"/>
            </a:xfrm>
            <a:prstGeom prst="rect">
              <a:avLst/>
            </a:prstGeom>
          </p:spPr>
        </p:pic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A4E6081-8D85-48AE-90CF-1BEF633FB6BF}"/>
                </a:ext>
              </a:extLst>
            </p:cNvPr>
            <p:cNvCxnSpPr>
              <a:cxnSpLocks/>
            </p:cNvCxnSpPr>
            <p:nvPr/>
          </p:nvCxnSpPr>
          <p:spPr>
            <a:xfrm>
              <a:off x="3059832" y="1088999"/>
              <a:ext cx="2642457" cy="105786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3F5C0C0-CA2C-4660-892A-AAD15E609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368" b="26902"/>
            <a:stretch/>
          </p:blipFill>
          <p:spPr>
            <a:xfrm>
              <a:off x="6814422" y="817439"/>
              <a:ext cx="1783160" cy="1395174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95EBC08C-F47E-4E9D-813C-AB45FD519467}"/>
                </a:ext>
              </a:extLst>
            </p:cNvPr>
            <p:cNvSpPr txBox="1"/>
            <p:nvPr/>
          </p:nvSpPr>
          <p:spPr>
            <a:xfrm>
              <a:off x="3601279" y="1330360"/>
              <a:ext cx="174374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de-AT" dirty="0">
                  <a:solidFill>
                    <a:srgbClr val="FF0000"/>
                  </a:solidFill>
                </a:rPr>
                <a:t>47 qm/Person !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5DF2AB0-AFF4-42B7-970D-ED852881C40E}"/>
                </a:ext>
              </a:extLst>
            </p:cNvPr>
            <p:cNvSpPr/>
            <p:nvPr/>
          </p:nvSpPr>
          <p:spPr>
            <a:xfrm>
              <a:off x="4840179" y="209636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AT" sz="1200" dirty="0"/>
                <a:t>HOLZHYBRID (2019-2022): Quelle Graf J. (RPTU), Birk S. (TUM) et. al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46BC0606-05D1-4523-BE65-1FF7BC38B402}"/>
              </a:ext>
            </a:extLst>
          </p:cNvPr>
          <p:cNvGrpSpPr/>
          <p:nvPr/>
        </p:nvGrpSpPr>
        <p:grpSpPr>
          <a:xfrm>
            <a:off x="6080127" y="2432207"/>
            <a:ext cx="3117310" cy="2092287"/>
            <a:chOff x="6080127" y="2432207"/>
            <a:chExt cx="3117310" cy="2092287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BE9EE6F-93EE-4821-BBEC-3D5AA69EE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0127" y="2441750"/>
              <a:ext cx="1230656" cy="1852461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F3CB4668-53D2-4CC4-B6A8-5BEC2A4974EF}"/>
                </a:ext>
              </a:extLst>
            </p:cNvPr>
            <p:cNvSpPr txBox="1"/>
            <p:nvPr/>
          </p:nvSpPr>
          <p:spPr>
            <a:xfrm>
              <a:off x="6128574" y="4262884"/>
              <a:ext cx="25362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1100" dirty="0"/>
                <a:t>Quelle: </a:t>
              </a:r>
              <a:r>
                <a:rPr lang="de-AT" sz="1100" dirty="0" err="1"/>
                <a:t>Nussmüller</a:t>
              </a:r>
              <a:r>
                <a:rPr lang="de-AT" sz="1100" dirty="0"/>
                <a:t> Architekten ZT GmbH</a:t>
              </a: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F07E8309-2D34-481A-9EBA-78C6FC85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2315" y="2432207"/>
              <a:ext cx="1714631" cy="924472"/>
            </a:xfrm>
            <a:prstGeom prst="rect">
              <a:avLst/>
            </a:prstGeom>
          </p:spPr>
        </p:pic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787995E-5829-4771-B5DA-5697C65F3D9C}"/>
                </a:ext>
              </a:extLst>
            </p:cNvPr>
            <p:cNvSpPr/>
            <p:nvPr/>
          </p:nvSpPr>
          <p:spPr>
            <a:xfrm>
              <a:off x="7341823" y="3412572"/>
              <a:ext cx="185561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sz="1000" dirty="0"/>
                <a:t>Plus-Energie-Sanierung Kapfenberg</a:t>
              </a:r>
              <a:br>
                <a:rPr lang="de-AT" sz="1000" dirty="0"/>
              </a:br>
              <a:r>
                <a:rPr lang="de-AT" sz="1000" dirty="0"/>
                <a:t>Sanierungskonzepte mit vorgefertigter Fassade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6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039D40D-07C0-4408-B9B6-CCEC30BF01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AT" dirty="0"/>
              <a:t>Mediengespräch </a:t>
            </a:r>
            <a:r>
              <a:rPr lang="de-AT" i="1" dirty="0"/>
              <a:t>„Zirkuläres Bauen“</a:t>
            </a:r>
          </a:p>
          <a:p>
            <a:pPr marL="0" indent="0" algn="ctr">
              <a:buNone/>
            </a:pPr>
            <a:endParaRPr lang="de-AT" dirty="0"/>
          </a:p>
          <a:p>
            <a:pPr marL="0" indent="0" algn="ctr">
              <a:buNone/>
            </a:pPr>
            <a:r>
              <a:rPr lang="de-AT" dirty="0"/>
              <a:t>Rainer.Pfluger@uibk.ac.at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8C88E3-53D1-4425-B8E1-2A1F547A1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Seite </a:t>
            </a:r>
            <a:fld id="{EBA229B5-7CFD-BC45-B1DD-7E8FA6FF2A0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9F3A5F32-9770-4786-867B-318424C60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2000" y="6309000"/>
            <a:ext cx="3240000" cy="365125"/>
          </a:xfrm>
        </p:spPr>
        <p:txBody>
          <a:bodyPr/>
          <a:lstStyle/>
          <a:p>
            <a:r>
              <a:rPr lang="de-DE" dirty="0"/>
              <a:t>Mediengespräch </a:t>
            </a:r>
            <a:r>
              <a:rPr lang="de-DE" i="1" dirty="0"/>
              <a:t>Zirkuläres Bauen</a:t>
            </a:r>
            <a:r>
              <a:rPr lang="de-DE" dirty="0"/>
              <a:t> I Rainer Pfluger I 5.12.23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0BFFFC-EC19-4F4C-8664-CA9176B205FD}"/>
              </a:ext>
            </a:extLst>
          </p:cNvPr>
          <p:cNvPicPr/>
          <p:nvPr/>
        </p:nvPicPr>
        <p:blipFill>
          <a:blip r:embed="rId2"/>
          <a:stretch/>
        </p:blipFill>
        <p:spPr bwMode="auto">
          <a:xfrm>
            <a:off x="7003235" y="2420888"/>
            <a:ext cx="1686560" cy="80835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419F94-38DC-4404-B7AB-A6D46BAE3BBC}"/>
              </a:ext>
            </a:extLst>
          </p:cNvPr>
          <p:cNvPicPr/>
          <p:nvPr/>
        </p:nvPicPr>
        <p:blipFill>
          <a:blip r:embed="rId3"/>
          <a:srcRect/>
          <a:stretch/>
        </p:blipFill>
        <p:spPr bwMode="auto">
          <a:xfrm>
            <a:off x="827584" y="2264691"/>
            <a:ext cx="1021080" cy="970280"/>
          </a:xfrm>
          <a:prstGeom prst="ellipse">
            <a:avLst/>
          </a:prstGeom>
        </p:spPr>
      </p:pic>
      <p:sp>
        <p:nvSpPr>
          <p:cNvPr id="9" name="Titel 3">
            <a:extLst>
              <a:ext uri="{FF2B5EF4-FFF2-40B4-BE49-F238E27FC236}">
                <a16:creationId xmlns:a16="http://schemas.microsoft.com/office/drawing/2014/main" id="{5059849F-44DF-49DD-A803-B4073E75FB6A}"/>
              </a:ext>
            </a:extLst>
          </p:cNvPr>
          <p:cNvSpPr txBox="1">
            <a:spLocks/>
          </p:cNvSpPr>
          <p:nvPr/>
        </p:nvSpPr>
        <p:spPr>
          <a:xfrm>
            <a:off x="463516" y="296912"/>
            <a:ext cx="8280000" cy="9000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63646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AT" dirty="0"/>
              <a:t>REDUCE -&gt; REUSE -&gt; RECYCLE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50230A-0ACB-4AAC-83F2-4759CB702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79"/>
          <a:stretch/>
        </p:blipFill>
        <p:spPr>
          <a:xfrm>
            <a:off x="0" y="3464294"/>
            <a:ext cx="9144000" cy="248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97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-Desig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age Präsentation.potx" id="{473CA87F-A18B-45ED-97CC-BF959082CDE8}" vid="{12929B04-EE98-4FCC-9510-70FF113730B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Präsentation</Template>
  <TotalTime>0</TotalTime>
  <Words>480</Words>
  <Application>Microsoft Office PowerPoint</Application>
  <PresentationFormat>Bildschirmpräsentation (4:3)</PresentationFormat>
  <Paragraphs>81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Office-Design</vt:lpstr>
      <vt:lpstr>Zirkuläres Bauen</vt:lpstr>
      <vt:lpstr>PowerPoint-Präsentation</vt:lpstr>
      <vt:lpstr>Green Circular Desig – Nachhaltigkeit über den gesamten Lebenszyklus</vt:lpstr>
      <vt:lpstr>Vom EFH zum Mehrgenerationen-Haus Sanierung und Wohnraumerweiterung</vt:lpstr>
      <vt:lpstr>Bauholz Einsatz und Wiederverwertung</vt:lpstr>
      <vt:lpstr>Kreislaufeffektive Bauwende* </vt:lpstr>
      <vt:lpstr>Serielle vorgefertigte Sanierung im EnerPHit-Standard (&lt;25 kWh/m²a)</vt:lpstr>
      <vt:lpstr>REDUCE -&gt; REUSE -&gt; RECYCLE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Pfluger, Rainer</dc:creator>
  <cp:lastModifiedBy>Pfluger, Rainer</cp:lastModifiedBy>
  <cp:revision>55</cp:revision>
  <cp:lastPrinted>2023-12-04T11:07:49Z</cp:lastPrinted>
  <dcterms:created xsi:type="dcterms:W3CDTF">2022-06-21T07:58:48Z</dcterms:created>
  <dcterms:modified xsi:type="dcterms:W3CDTF">2023-12-04T14:41:27Z</dcterms:modified>
</cp:coreProperties>
</file>