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256" r:id="rId2"/>
    <p:sldId id="295" r:id="rId3"/>
    <p:sldId id="258" r:id="rId4"/>
    <p:sldId id="266" r:id="rId5"/>
    <p:sldId id="286" r:id="rId6"/>
  </p:sldIdLst>
  <p:sldSz cx="9144000" cy="5715000" type="screen16x10"/>
  <p:notesSz cx="6738938" cy="986948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2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212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3C13D8-6310-74C0-1D0C-C5941A98DDEB}" name="Michael Klien" initials="MK" userId="S::michael.klien@wifo.ac.at::49d58432-58cb-404c-81a7-372e28da07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as" initials="s" lastIdx="7" clrIdx="0"/>
  <p:cmAuthor id="1" name="huemer" initials="h" lastIdx="9" clrIdx="1"/>
  <p:cmAuthor id="2" name="asalbert" initials="a" lastIdx="4" clrIdx="2"/>
  <p:cmAuthor id="3" name="Helmut Mahringer" initials="HM" lastIdx="3" clrIdx="3">
    <p:extLst>
      <p:ext uri="{19B8F6BF-5375-455C-9EA6-DF929625EA0E}">
        <p15:presenceInfo xmlns:p15="http://schemas.microsoft.com/office/powerpoint/2012/main" userId="S::helmut.mahringer@wifo.ac.at::8834ed5d-1b4e-445c-83d0-488c9741d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BD5"/>
    <a:srgbClr val="F3D9D9"/>
    <a:srgbClr val="99CCFF"/>
    <a:srgbClr val="FF0000"/>
    <a:srgbClr val="1DA1F2"/>
    <a:srgbClr val="55AD96"/>
    <a:srgbClr val="000099"/>
    <a:srgbClr val="FF7D83"/>
    <a:srgbClr val="FFFF99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114" y="9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49" y="1152"/>
      </p:cViewPr>
      <p:guideLst>
        <p:guide orient="horz" pos="3102"/>
        <p:guide pos="2122"/>
        <p:guide orient="horz" pos="3109"/>
        <p:guide pos="21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4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061" y="4681419"/>
            <a:ext cx="4944826" cy="5039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2436" tIns="51215" rIns="102436" bIns="51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46125"/>
            <a:ext cx="5905500" cy="3692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4305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1pPr>
    <a:lvl2pPr marL="38100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2pPr>
    <a:lvl3pPr marL="760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3pPr>
    <a:lvl4pPr marL="1141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4pPr>
    <a:lvl5pPr marL="1522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477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773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595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284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to">
            <a:extLst>
              <a:ext uri="{FF2B5EF4-FFF2-40B4-BE49-F238E27FC236}">
                <a16:creationId xmlns:a16="http://schemas.microsoft.com/office/drawing/2014/main" id="{00139ED6-4E19-42DE-A507-7DB007E37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4" name="Weißer Hintergrund">
            <a:extLst>
              <a:ext uri="{FF2B5EF4-FFF2-40B4-BE49-F238E27FC236}">
                <a16:creationId xmlns:a16="http://schemas.microsoft.com/office/drawing/2014/main" id="{D4984BF7-FA97-40DB-A4AB-87F5BA0341CB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Ort, Datum">
            <a:extLst>
              <a:ext uri="{FF2B5EF4-FFF2-40B4-BE49-F238E27FC236}">
                <a16:creationId xmlns:a16="http://schemas.microsoft.com/office/drawing/2014/main" id="{884B31B8-FCE2-4D05-A40B-0A077E0A12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5565" y="4829493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Ort, Datum</a:t>
            </a:r>
            <a:endParaRPr lang="de-AT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7450" y="4564147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Veranstaltung</a:t>
            </a:r>
            <a:endParaRPr lang="de-AT"/>
          </a:p>
        </p:txBody>
      </p:sp>
      <p:cxnSp>
        <p:nvCxnSpPr>
          <p:cNvPr id="37" name="Linie" hidden="1">
            <a:extLst>
              <a:ext uri="{FF2B5EF4-FFF2-40B4-BE49-F238E27FC236}">
                <a16:creationId xmlns:a16="http://schemas.microsoft.com/office/drawing/2014/main" id="{726B94B3-4C68-4A2C-A74B-B688DF59C536}"/>
              </a:ext>
            </a:extLst>
          </p:cNvPr>
          <p:cNvCxnSpPr>
            <a:cxnSpLocks/>
          </p:cNvCxnSpPr>
          <p:nvPr userDrawn="1"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am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97830" y="3947921"/>
            <a:ext cx="543157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 Nachname</a:t>
            </a:r>
            <a:endParaRPr lang="de-AT"/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3121323"/>
            <a:ext cx="5441950" cy="2492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2436503"/>
            <a:ext cx="6086073" cy="41549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Titel</a:t>
            </a:r>
            <a:endParaRPr lang="de-AT"/>
          </a:p>
        </p:txBody>
      </p:sp>
      <p:pic>
        <p:nvPicPr>
          <p:cNvPr id="8" name="WIFO-Logo engl." hidden="1">
            <a:extLst>
              <a:ext uri="{FF2B5EF4-FFF2-40B4-BE49-F238E27FC236}">
                <a16:creationId xmlns:a16="http://schemas.microsoft.com/office/drawing/2014/main" id="{BBD315DD-B355-4481-A44F-58481ACF6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6" name="WIFO-Logo dt." hidden="1">
            <a:extLst>
              <a:ext uri="{FF2B5EF4-FFF2-40B4-BE49-F238E27FC236}">
                <a16:creationId xmlns:a16="http://schemas.microsoft.com/office/drawing/2014/main" id="{E510EDC4-62B4-4C59-8457-17F6238E3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to">
            <a:extLst>
              <a:ext uri="{FF2B5EF4-FFF2-40B4-BE49-F238E27FC236}">
                <a16:creationId xmlns:a16="http://schemas.microsoft.com/office/drawing/2014/main" id="{2A17CC0A-EDFC-4302-9B07-345FA2657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pic>
        <p:nvPicPr>
          <p:cNvPr id="12" name="WIFO-Logo">
            <a:extLst>
              <a:ext uri="{FF2B5EF4-FFF2-40B4-BE49-F238E27FC236}">
                <a16:creationId xmlns:a16="http://schemas.microsoft.com/office/drawing/2014/main" id="{52E6A41F-6F99-4FF7-9B64-5F6840EFB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54" y="5355000"/>
            <a:ext cx="864096" cy="211012"/>
          </a:xfrm>
          <a:prstGeom prst="rect">
            <a:avLst/>
          </a:prstGeom>
        </p:spPr>
      </p:pic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5762" y="5345362"/>
            <a:ext cx="1947844" cy="230288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Folieninhalt weißer Hintergrund">
            <a:extLst>
              <a:ext uri="{FF2B5EF4-FFF2-40B4-BE49-F238E27FC236}">
                <a16:creationId xmlns:a16="http://schemas.microsoft.com/office/drawing/2014/main" id="{55F24BCF-EB41-45AB-8EF5-670174A5EF82}"/>
              </a:ext>
            </a:extLst>
          </p:cNvPr>
          <p:cNvSpPr/>
          <p:nvPr userDrawn="1"/>
        </p:nvSpPr>
        <p:spPr bwMode="white">
          <a:xfrm>
            <a:off x="-2" y="1112766"/>
            <a:ext cx="9152383" cy="4068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539552" y="1345332"/>
            <a:ext cx="8064698" cy="35989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/>
              <a:t>Text</a:t>
            </a:r>
            <a:endParaRPr lang="de-AT"/>
          </a:p>
        </p:txBody>
      </p:sp>
      <p:sp>
        <p:nvSpPr>
          <p:cNvPr id="14" name="Folientitel weißer Hintergrund">
            <a:extLst>
              <a:ext uri="{FF2B5EF4-FFF2-40B4-BE49-F238E27FC236}">
                <a16:creationId xmlns:a16="http://schemas.microsoft.com/office/drawing/2014/main" id="{8A51D6FF-01F9-473A-9653-5B04A555C203}"/>
              </a:ext>
            </a:extLst>
          </p:cNvPr>
          <p:cNvSpPr/>
          <p:nvPr userDrawn="1"/>
        </p:nvSpPr>
        <p:spPr bwMode="white">
          <a:xfrm>
            <a:off x="-1" y="360000"/>
            <a:ext cx="9152383" cy="716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gray">
          <a:xfrm>
            <a:off x="539552" y="378679"/>
            <a:ext cx="8057852" cy="667798"/>
          </a:xfrm>
          <a:solidFill>
            <a:schemeClr val="bg1"/>
          </a:solidFill>
        </p:spPr>
        <p:txBody>
          <a:bodyPr/>
          <a:lstStyle>
            <a:lvl1pPr marL="0" indent="0">
              <a:defRPr sz="2000" b="1"/>
            </a:lvl1pPr>
          </a:lstStyle>
          <a:p>
            <a:r>
              <a:rPr lang="de-DE"/>
              <a:t>Folientitel</a:t>
            </a:r>
            <a:br>
              <a:rPr lang="de-DE"/>
            </a:br>
            <a:r>
              <a:rPr lang="de-DE"/>
              <a:t>(Untertitel ggf. nicht fett)</a:t>
            </a:r>
            <a:endParaRPr lang="de-AT"/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EF586C8D-8F02-E73A-1713-D6F8BEAC73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32" y="5314506"/>
            <a:ext cx="292000" cy="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28"/>
            <a:ext cx="7011112" cy="4816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5145" y="4522267"/>
            <a:ext cx="1482778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@</a:t>
            </a:r>
            <a:r>
              <a:rPr lang="de-DE" err="1"/>
              <a:t>Accountname</a:t>
            </a:r>
            <a:endParaRPr lang="de-DE"/>
          </a:p>
        </p:txBody>
      </p:sp>
      <p:pic>
        <p:nvPicPr>
          <p:cNvPr id="3" name="Twitterlogo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02" y="4543702"/>
            <a:ext cx="211205" cy="171780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35697" y="4297660"/>
            <a:ext cx="407143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5698" y="3869726"/>
            <a:ext cx="3238283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35696" y="3613875"/>
            <a:ext cx="2848537" cy="215444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5697" y="3145532"/>
            <a:ext cx="3238285" cy="246997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83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2" y="972562"/>
            <a:ext cx="3090004" cy="1020842"/>
          </a:xfrm>
          <a:prstGeom prst="rect">
            <a:avLst/>
          </a:prstGeom>
        </p:spPr>
      </p:pic>
      <p:pic>
        <p:nvPicPr>
          <p:cNvPr id="13" name="WIFO-Logo dt." hidden="1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7274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witteraccount 2" hidden="1">
            <a:extLst>
              <a:ext uri="{FF2B5EF4-FFF2-40B4-BE49-F238E27FC236}">
                <a16:creationId xmlns:a16="http://schemas.microsoft.com/office/drawing/2014/main" id="{03D55D3C-32AD-46ED-8BC6-EF2D77157D4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40881" y="4497647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@</a:t>
            </a:r>
            <a:r>
              <a:rPr lang="de-DE" err="1"/>
              <a:t>Accountname</a:t>
            </a:r>
            <a:endParaRPr lang="de-DE"/>
          </a:p>
        </p:txBody>
      </p:sp>
      <p:pic>
        <p:nvPicPr>
          <p:cNvPr id="21" name="Twitterlogo 2" hidden="1">
            <a:extLst>
              <a:ext uri="{FF2B5EF4-FFF2-40B4-BE49-F238E27FC236}">
                <a16:creationId xmlns:a16="http://schemas.microsoft.com/office/drawing/2014/main" id="{CB71D0C8-C4F9-42D6-8074-EE284F1F8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63" y="4519082"/>
            <a:ext cx="211205" cy="171780"/>
          </a:xfrm>
          <a:prstGeom prst="rect">
            <a:avLst/>
          </a:prstGeom>
        </p:spPr>
      </p:pic>
      <p:sp>
        <p:nvSpPr>
          <p:cNvPr id="23" name="Persönliche Website 2">
            <a:extLst>
              <a:ext uri="{FF2B5EF4-FFF2-40B4-BE49-F238E27FC236}">
                <a16:creationId xmlns:a16="http://schemas.microsoft.com/office/drawing/2014/main" id="{F8AE347A-A520-430F-AEFF-F737A0CC6B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30959" y="4259282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www.wifo.ac.at/vorname_nachname</a:t>
            </a:r>
          </a:p>
        </p:txBody>
      </p:sp>
      <p:sp>
        <p:nvSpPr>
          <p:cNvPr id="24" name="Telefonnummer 2">
            <a:extLst>
              <a:ext uri="{FF2B5EF4-FFF2-40B4-BE49-F238E27FC236}">
                <a16:creationId xmlns:a16="http://schemas.microsoft.com/office/drawing/2014/main" id="{3BEF8E71-892B-4CE3-ACC2-CCD500EEFB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30959" y="3853816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(+43 1) 798 26 01 - DW</a:t>
            </a:r>
          </a:p>
        </p:txBody>
      </p:sp>
      <p:sp>
        <p:nvSpPr>
          <p:cNvPr id="25" name="E-Mail-Adresse 2">
            <a:extLst>
              <a:ext uri="{FF2B5EF4-FFF2-40B4-BE49-F238E27FC236}">
                <a16:creationId xmlns:a16="http://schemas.microsoft.com/office/drawing/2014/main" id="{3CF313E7-04C9-4E69-8A89-2A57A4B27A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30957" y="3613518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vorname.nachname@wifo.ac.at</a:t>
            </a:r>
          </a:p>
        </p:txBody>
      </p:sp>
      <p:sp>
        <p:nvSpPr>
          <p:cNvPr id="26" name="Vorname Nachname 2">
            <a:extLst>
              <a:ext uri="{FF2B5EF4-FFF2-40B4-BE49-F238E27FC236}">
                <a16:creationId xmlns:a16="http://schemas.microsoft.com/office/drawing/2014/main" id="{CA4C5AEF-0F33-43D7-A06B-FA23DA515F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0957" y="3207400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17" name="Twitteraccount 1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0968" y="4497186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@</a:t>
            </a:r>
            <a:r>
              <a:rPr lang="de-DE" err="1"/>
              <a:t>Accountname</a:t>
            </a:r>
            <a:endParaRPr lang="de-DE"/>
          </a:p>
        </p:txBody>
      </p:sp>
      <p:pic>
        <p:nvPicPr>
          <p:cNvPr id="3" name="Twitterlogo 1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5" y="4509096"/>
            <a:ext cx="211205" cy="171780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1" y="4249296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1521" y="3843830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19" y="3603532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3197414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9618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" y="1018297"/>
            <a:ext cx="3090004" cy="1020842"/>
          </a:xfrm>
          <a:prstGeom prst="rect">
            <a:avLst/>
          </a:prstGeom>
        </p:spPr>
      </p:pic>
      <p:pic>
        <p:nvPicPr>
          <p:cNvPr id="13" name="WIFO-Logo dt.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3258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78" y="1345332"/>
            <a:ext cx="8041172" cy="1163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1. Ebene 16 Pt.</a:t>
            </a:r>
          </a:p>
          <a:p>
            <a:pPr lvl="1"/>
            <a:r>
              <a:rPr lang="de-DE"/>
              <a:t>2. Ebene 14 Pt.</a:t>
            </a:r>
          </a:p>
          <a:p>
            <a:pPr lvl="2"/>
            <a:r>
              <a:rPr lang="de-DE"/>
              <a:t>3. Ebene 12 Pt.</a:t>
            </a:r>
          </a:p>
          <a:p>
            <a:pPr lvl="3"/>
            <a:r>
              <a:rPr lang="de-DE"/>
              <a:t>4. Ebene 11 Pt.</a:t>
            </a:r>
          </a:p>
          <a:p>
            <a:pPr lvl="4"/>
            <a:r>
              <a:rPr lang="de-DE"/>
              <a:t>5. Ebene 10,5 Pt.</a:t>
            </a:r>
            <a:endParaRPr lang="en-US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04248"/>
            <a:ext cx="8029575" cy="80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20 Pt. fett</a:t>
            </a:r>
            <a:br>
              <a:rPr lang="de-DE"/>
            </a:br>
            <a:r>
              <a:rPr lang="de-DE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39739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marL="0" indent="0" algn="l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2pPr>
      <a:lvl3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3pPr>
      <a:lvl4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4pPr>
      <a:lvl5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5pPr>
      <a:lvl6pPr marL="507996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6pPr>
      <a:lvl7pPr marL="1015990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7pPr>
      <a:lvl8pPr marL="1523985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8pPr>
      <a:lvl9pPr marL="2031981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9pPr>
    </p:titleStyle>
    <p:bodyStyle>
      <a:lvl1pPr marL="250470" indent="-25047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626175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00" b="0">
          <a:solidFill>
            <a:schemeClr val="tx1"/>
          </a:solidFill>
          <a:latin typeface="+mn-lt"/>
        </a:defRPr>
      </a:lvl2pPr>
      <a:lvl3pPr marL="1091837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200">
          <a:solidFill>
            <a:schemeClr val="tx1"/>
          </a:solidFill>
          <a:latin typeface="+mn-lt"/>
        </a:defRPr>
      </a:lvl3pPr>
      <a:lvl4pPr marL="1441436" indent="-171450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</a:defRPr>
      </a:lvl4pPr>
      <a:lvl5pPr marL="186794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050">
          <a:solidFill>
            <a:schemeClr val="tx1"/>
          </a:solidFill>
          <a:latin typeface="+mn-lt"/>
        </a:defRPr>
      </a:lvl5pPr>
      <a:lvl6pPr marL="2375935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6pPr>
      <a:lvl7pPr marL="288393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7pPr>
      <a:lvl8pPr marL="3391926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8pPr>
      <a:lvl9pPr marL="389992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6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8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5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CDB5E2-FFAE-4F0F-8989-66965C585D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25.10.2023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D28F65-968C-4BA1-A4CC-DF3360FB12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Diskurs Mediengespräch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2765AC8-CE30-4AE7-967B-DD110569C3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7830" y="3947921"/>
            <a:ext cx="5431570" cy="707886"/>
          </a:xfrm>
        </p:spPr>
        <p:txBody>
          <a:bodyPr/>
          <a:lstStyle/>
          <a:p>
            <a:r>
              <a:rPr lang="de-AT" sz="1400" dirty="0"/>
              <a:t>Michael </a:t>
            </a:r>
            <a:r>
              <a:rPr lang="de-AT" sz="1400" dirty="0" err="1"/>
              <a:t>Klien</a:t>
            </a:r>
            <a:r>
              <a:rPr lang="de-AT" sz="1400" dirty="0"/>
              <a:t>, Peter Huber, Peter </a:t>
            </a:r>
            <a:r>
              <a:rPr lang="de-AT" sz="1400" dirty="0" err="1"/>
              <a:t>Reschenhofer</a:t>
            </a:r>
            <a:r>
              <a:rPr lang="de-AT" sz="1400" dirty="0"/>
              <a:t> (WIFO), </a:t>
            </a:r>
            <a:br>
              <a:rPr lang="de-AT" sz="1400" dirty="0"/>
            </a:br>
            <a:r>
              <a:rPr lang="de-AT" sz="1400" dirty="0"/>
              <a:t>Gerlinde Gutheil-Knopp-Kirchwald, Gerald </a:t>
            </a:r>
            <a:r>
              <a:rPr lang="de-AT" sz="1400" dirty="0" err="1"/>
              <a:t>Kössl</a:t>
            </a:r>
            <a:r>
              <a:rPr lang="de-AT" sz="1400" dirty="0"/>
              <a:t> (GBV)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5C40C5-6A44-435F-9C50-9A486FE99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7450" y="3121323"/>
            <a:ext cx="5441950" cy="184666"/>
          </a:xfrm>
        </p:spPr>
        <p:txBody>
          <a:bodyPr/>
          <a:lstStyle/>
          <a:p>
            <a:r>
              <a:rPr lang="de-DE" sz="1200" dirty="0"/>
              <a:t>Fördergeber: Stadt Wien (MA 50, Wohnbauforschung)</a:t>
            </a:r>
            <a:endParaRPr lang="de-AT" sz="12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1E5099-CBEC-488C-BDBD-BE5AA3EFB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1" y="2298003"/>
            <a:ext cx="6086073" cy="553998"/>
          </a:xfrm>
        </p:spPr>
        <p:txBody>
          <a:bodyPr/>
          <a:lstStyle/>
          <a:p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preisdämpfende Wirkung des gemeinnützigen Wohnbaus in Österreich</a:t>
            </a:r>
            <a:endParaRPr lang="de-AT" dirty="0"/>
          </a:p>
        </p:txBody>
      </p:sp>
      <p:cxnSp>
        <p:nvCxnSpPr>
          <p:cNvPr id="12" name="Linie">
            <a:extLst>
              <a:ext uri="{FF2B5EF4-FFF2-40B4-BE49-F238E27FC236}">
                <a16:creationId xmlns:a16="http://schemas.microsoft.com/office/drawing/2014/main" id="{C25D42A1-E4C5-4D47-9856-F52D3CB764F2}"/>
              </a:ext>
            </a:extLst>
          </p:cNvPr>
          <p:cNvCxnSpPr>
            <a:cxnSpLocks/>
          </p:cNvCxnSpPr>
          <p:nvPr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WIFO-Logo engl." hidden="1">
            <a:extLst>
              <a:ext uri="{FF2B5EF4-FFF2-40B4-BE49-F238E27FC236}">
                <a16:creationId xmlns:a16="http://schemas.microsoft.com/office/drawing/2014/main" id="{3E2F5B88-FC99-4567-A412-2E544675F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19" name="WIFO-Logo dt.">
            <a:extLst>
              <a:ext uri="{FF2B5EF4-FFF2-40B4-BE49-F238E27FC236}">
                <a16:creationId xmlns:a16="http://schemas.microsoft.com/office/drawing/2014/main" id="{43C25D67-E25F-47DF-BE1A-BB3D19CF8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0BA4AFA-005A-CB24-F088-C433278CD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784009"/>
            <a:ext cx="648072" cy="67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110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41EB468-81CD-1EBC-DDE4-DDF3D45A04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049FA-7407-90D1-0F81-D1C3FC6F6D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Die Dämpfung der Wohnkosten im "privaten", gewinnorientierten Segment ist eine der zentralen wohnungspolitischen Herausforderungen unserer Zeit, auch oder gerade außerhalb Österreichs</a:t>
            </a:r>
          </a:p>
          <a:p>
            <a:r>
              <a:rPr lang="de-DE" dirty="0"/>
              <a:t>Welche Ansätze werden untersucht/erprobt?</a:t>
            </a:r>
          </a:p>
          <a:p>
            <a:pPr lvl="1"/>
            <a:r>
              <a:rPr lang="de-DE" dirty="0"/>
              <a:t>Angebotsseitige Maßnahmen</a:t>
            </a:r>
          </a:p>
          <a:p>
            <a:pPr lvl="2"/>
            <a:r>
              <a:rPr lang="de-DE" dirty="0"/>
              <a:t>Zusätzliches Angebot/Expansion des gemeinnützigen Segments (mit Förderungen)</a:t>
            </a:r>
          </a:p>
          <a:p>
            <a:pPr lvl="1"/>
            <a:r>
              <a:rPr lang="de-DE" dirty="0"/>
              <a:t>Regulatorische Ansätze</a:t>
            </a:r>
          </a:p>
          <a:p>
            <a:pPr lvl="2"/>
            <a:r>
              <a:rPr lang="de-DE" dirty="0"/>
              <a:t>Mietzinsobergrenze</a:t>
            </a:r>
          </a:p>
          <a:p>
            <a:pPr lvl="2"/>
            <a:r>
              <a:rPr lang="de-DE" dirty="0"/>
              <a:t>Mietpreisbremse</a:t>
            </a:r>
          </a:p>
          <a:p>
            <a:pPr lvl="2"/>
            <a:r>
              <a:rPr lang="de-DE" dirty="0"/>
              <a:t>Überführung in öffentliches Eigentum</a:t>
            </a:r>
          </a:p>
          <a:p>
            <a:pPr lvl="2"/>
            <a:r>
              <a:rPr lang="de-DE" dirty="0"/>
              <a:t>Rückkauf oder Enteignung</a:t>
            </a:r>
          </a:p>
          <a:p>
            <a:r>
              <a:rPr lang="de-DE" dirty="0"/>
              <a:t>In der Studie untersuchen wir die Wirkung einer speziellen Variante der Angebotspolitik: Angebotsveränderungen durch den gemeinnützigen Bereich!</a:t>
            </a:r>
          </a:p>
          <a:p>
            <a:pPr lvl="1"/>
            <a:r>
              <a:rPr lang="de-DE" dirty="0"/>
              <a:t>Hypothese einer doppelten Wirkung auf die Wohnkosten: </a:t>
            </a:r>
          </a:p>
          <a:p>
            <a:pPr lvl="2"/>
            <a:r>
              <a:rPr lang="de-DE" dirty="0"/>
              <a:t>Direkt für Mieter, aber auch ein indirekter marktweiter Effekt</a:t>
            </a:r>
          </a:p>
          <a:p>
            <a:pPr lvl="1"/>
            <a:r>
              <a:rPr lang="de-DE" dirty="0"/>
              <a:t>Möglicherweise eine elegante Alternative zu eher interventionistischen Ansätzen</a:t>
            </a:r>
          </a:p>
          <a:p>
            <a:pPr lvl="1"/>
            <a:r>
              <a:rPr lang="de-DE" dirty="0"/>
              <a:t>Der Nachweis und die Quantifizierung des indirekten Effekts stehen noch aus...</a:t>
            </a:r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8894A1-12B3-354B-DAB6-BF4A8955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471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942AB2-CCCA-4796-8E86-0B8DD0CD3E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FD2710-A67C-49D1-91C0-88AFF8EA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der Studie – Wettbewerb GBV und privates Segment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DD91FC9-D24D-4C89-A7BB-B50A681CA218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5663"/>
            <a:ext cx="8064500" cy="35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04B1579-25B0-3EB8-F959-2C99AEE3B9D7}"/>
              </a:ext>
            </a:extLst>
          </p:cNvPr>
          <p:cNvSpPr/>
          <p:nvPr/>
        </p:nvSpPr>
        <p:spPr bwMode="auto">
          <a:xfrm>
            <a:off x="384717" y="2857500"/>
            <a:ext cx="8642195" cy="1926373"/>
          </a:xfrm>
          <a:prstGeom prst="rect">
            <a:avLst/>
          </a:prstGeom>
          <a:solidFill>
            <a:srgbClr val="559BD5">
              <a:alpha val="16863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CE7A7CD-2833-4B1E-B694-8B06851334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862560-42D0-481A-9947-22178A1F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- Mietdifferential und Anteil GBV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089EA-0339-DA31-2D2C-0A326C2771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2" y="1345332"/>
            <a:ext cx="2736304" cy="359895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GBV Wohnungen waren im Durchschnitt um 2€ je m</a:t>
            </a:r>
            <a:r>
              <a:rPr lang="de-DE" baseline="30000" dirty="0"/>
              <a:t>2</a:t>
            </a:r>
            <a:r>
              <a:rPr lang="de-DE" dirty="0"/>
              <a:t> günstiger als vergleichbare private Wohnungen</a:t>
            </a:r>
          </a:p>
          <a:p>
            <a:r>
              <a:rPr lang="de-DE" dirty="0"/>
              <a:t>Höherer Anteil von GBV Wohnungen senkt den Unterschied, und kann private Mieten in Richtung Kostenmieten bringen</a:t>
            </a:r>
          </a:p>
          <a:p>
            <a:pPr lvl="1"/>
            <a:r>
              <a:rPr lang="de-DE" dirty="0"/>
              <a:t>10% mehr GBV = 30 bis 40 Cent geringerer Aufschlag der privaten Anbieter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33CF9A-3204-15D6-249E-5881CE8A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974" y="1195577"/>
            <a:ext cx="5749026" cy="45419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01BA1B-5FED-403E-0633-5548B3707D04}"/>
              </a:ext>
            </a:extLst>
          </p:cNvPr>
          <p:cNvSpPr txBox="1"/>
          <p:nvPr/>
        </p:nvSpPr>
        <p:spPr>
          <a:xfrm>
            <a:off x="3741235" y="5460506"/>
            <a:ext cx="3964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  <a:latin typeface="+mn-lt"/>
              </a:rPr>
              <a:t>Q: WIFO-Berechnungen, Statistik Austria Mikrozensus, Volkszählungen</a:t>
            </a:r>
            <a:endParaRPr lang="de-AT" sz="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AAF95-11FA-6F91-73A3-7B592E31E682}"/>
              </a:ext>
            </a:extLst>
          </p:cNvPr>
          <p:cNvSpPr txBox="1"/>
          <p:nvPr/>
        </p:nvSpPr>
        <p:spPr>
          <a:xfrm>
            <a:off x="3507506" y="1129888"/>
            <a:ext cx="542048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Differential zwischen privater unregulierter Miete und GBV, je nach regionalem Anteil GBV - linear</a:t>
            </a:r>
            <a:endParaRPr lang="en-US" sz="1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270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BFC9C53-415C-AFE0-3E97-49EEB7786A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2DEFFE-4E13-33E6-4BC2-286D687F693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Wirkung der GBV geht über Bewohner hinaus, auch Haushalte in privaten Mietwohnungen durch eine stärkere Präsenz von GBV profitieren</a:t>
            </a:r>
          </a:p>
          <a:p>
            <a:r>
              <a:rPr lang="de-DE" dirty="0"/>
              <a:t>Regionaler Anteil von GBV-Wohnungen ist eine wohnungspolitisch wichtige Größe, die das Mietenniveau insgesamt beeinflusst</a:t>
            </a:r>
          </a:p>
          <a:p>
            <a:r>
              <a:rPr lang="de-DE" dirty="0"/>
              <a:t>Es gab, und gibt Verschiebungen in den Anteilen von privaten Mietwohnungen und GBV</a:t>
            </a:r>
          </a:p>
          <a:p>
            <a:pPr lvl="1"/>
            <a:r>
              <a:rPr lang="de-DE" dirty="0"/>
              <a:t>Starke Zunahme des privaten Mietanteils in der letzten Dekade</a:t>
            </a:r>
          </a:p>
          <a:p>
            <a:r>
              <a:rPr lang="de-DE" dirty="0"/>
              <a:t>Ausdehnung des GBV Anteils, jetzt wo der private Wohnbau eingebrochen ist, aus drei Gründen sinnvoll:</a:t>
            </a:r>
          </a:p>
          <a:p>
            <a:pPr marL="720369" lvl="1" indent="-342900">
              <a:buFont typeface="+mj-lt"/>
              <a:buAutoNum type="arabicPeriod"/>
            </a:pPr>
            <a:r>
              <a:rPr lang="de-DE" dirty="0"/>
              <a:t>Stärkung des Wettbewerbs am Wohnungsmarkt</a:t>
            </a:r>
          </a:p>
          <a:p>
            <a:pPr marL="720369" lvl="1" indent="-342900">
              <a:buFont typeface="+mj-lt"/>
              <a:buAutoNum type="arabicPeriod"/>
            </a:pPr>
            <a:r>
              <a:rPr lang="de-DE" dirty="0"/>
              <a:t>Zur Sicherstellung eines stabilen Wohnungsneubaus angesichts des wieder deutlich gestiegenen Bevölkerungswachstums</a:t>
            </a:r>
          </a:p>
          <a:p>
            <a:pPr marL="720369" lvl="1" indent="-342900">
              <a:buFont typeface="+mj-lt"/>
              <a:buAutoNum type="arabicPeriod"/>
            </a:pPr>
            <a:r>
              <a:rPr lang="de-DE" dirty="0"/>
              <a:t>Konjunkturstabilisierung in der Bauwirtschaft</a:t>
            </a:r>
          </a:p>
          <a:p>
            <a:pPr marL="720369" lvl="1" indent="-342900">
              <a:buFont typeface="+mj-lt"/>
              <a:buAutoNum type="arabicPeriod"/>
            </a:pPr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58AF4B-E298-8436-991A-F7F87085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Schlussfolgerungen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3766069"/>
      </p:ext>
    </p:extLst>
  </p:cSld>
  <p:clrMapOvr>
    <a:masterClrMapping/>
  </p:clrMapOvr>
</p:sld>
</file>

<file path=ppt/theme/theme1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A9650174-244E-4178-B63F-05DA8441DD79}" vid="{BCED810F-030E-4F93-9A11-866C3F2066E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WIFO-Layout_Foto_16-10</Template>
  <TotalTime>0</TotalTime>
  <Words>340</Words>
  <Application>Microsoft Office PowerPoint</Application>
  <PresentationFormat>Bildschirmpräsentation (16:10)</PresentationFormat>
  <Paragraphs>40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Symbol</vt:lpstr>
      <vt:lpstr>Wingdings</vt:lpstr>
      <vt:lpstr>WIFO-Layout Foto</vt:lpstr>
      <vt:lpstr>PowerPoint-Präsentation</vt:lpstr>
      <vt:lpstr>Motivation</vt:lpstr>
      <vt:lpstr>Fokus der Studie – Wettbewerb GBV und privates Segment</vt:lpstr>
      <vt:lpstr>Ergebnisse - Mietdifferential und Anteil GBV</vt:lpstr>
      <vt:lpstr>Schlussfolgerungen</vt:lpstr>
    </vt:vector>
  </TitlesOfParts>
  <Company>WSR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Klien</dc:creator>
  <cp:lastModifiedBy>Michael Klien</cp:lastModifiedBy>
  <cp:revision>106</cp:revision>
  <cp:lastPrinted>2023-06-14T07:12:46Z</cp:lastPrinted>
  <dcterms:created xsi:type="dcterms:W3CDTF">2022-05-30T18:56:58Z</dcterms:created>
  <dcterms:modified xsi:type="dcterms:W3CDTF">2023-10-25T06:19:09Z</dcterms:modified>
</cp:coreProperties>
</file>