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70" r:id="rId4"/>
    <p:sldId id="285" r:id="rId5"/>
    <p:sldId id="273" r:id="rId6"/>
    <p:sldId id="287" r:id="rId7"/>
    <p:sldId id="291" r:id="rId8"/>
    <p:sldId id="292" r:id="rId9"/>
    <p:sldId id="266" r:id="rId10"/>
    <p:sldId id="257" r:id="rId11"/>
    <p:sldId id="282" r:id="rId12"/>
    <p:sldId id="286" r:id="rId13"/>
    <p:sldId id="288" r:id="rId14"/>
    <p:sldId id="27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AB"/>
    <a:srgbClr val="A8C8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Titel V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39DCD5AC-0985-41FA-814F-445182698DD2}"/>
              </a:ext>
            </a:extLst>
          </p:cNvPr>
          <p:cNvSpPr/>
          <p:nvPr userDrawn="1"/>
        </p:nvSpPr>
        <p:spPr>
          <a:xfrm>
            <a:off x="0" y="5757111"/>
            <a:ext cx="12188952" cy="1100889"/>
          </a:xfrm>
          <a:prstGeom prst="rect">
            <a:avLst/>
          </a:prstGeom>
          <a:solidFill>
            <a:srgbClr val="0088A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26041" y="6385200"/>
            <a:ext cx="2283995" cy="320400"/>
          </a:xfrm>
        </p:spPr>
        <p:txBody>
          <a:bodyPr lIns="0" rIns="18288">
            <a:noAutofit/>
          </a:bodyPr>
          <a:lstStyle>
            <a:lvl1pPr marL="0" marR="4572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1C8BD5-C03B-4D99-AB2F-CFEE3CBF111E}"/>
              </a:ext>
            </a:extLst>
          </p:cNvPr>
          <p:cNvSpPr/>
          <p:nvPr userDrawn="1"/>
        </p:nvSpPr>
        <p:spPr>
          <a:xfrm>
            <a:off x="1" y="1259310"/>
            <a:ext cx="12191999" cy="2328043"/>
          </a:xfrm>
          <a:prstGeom prst="rect">
            <a:avLst/>
          </a:prstGeom>
          <a:solidFill>
            <a:srgbClr val="A8C83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29000" y="1373031"/>
            <a:ext cx="8153400" cy="2012907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0B7CB38C-3D84-41F0-B2C8-2FA2DA079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3" y="4641789"/>
            <a:ext cx="1820439" cy="654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C2E965-F1C6-4DBF-A95C-EAFD14711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7443" y="4676830"/>
            <a:ext cx="722368" cy="6196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23E31A-DDC2-4448-B516-5731C8D8F0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050" y="4701482"/>
            <a:ext cx="1700580" cy="56932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CED0F06-F839-4195-B120-6F5C442E84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764171" cy="8663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3" name="Text Placeholder 12" descr="Datum">
            <a:extLst>
              <a:ext uri="{FF2B5EF4-FFF2-40B4-BE49-F238E27FC236}">
                <a16:creationId xmlns:a16="http://schemas.microsoft.com/office/drawing/2014/main" id="{11C4631B-13F9-48C1-A570-3B87D2E0C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2713" y="6386664"/>
            <a:ext cx="2764171" cy="318936"/>
          </a:xfrm>
        </p:spPr>
        <p:txBody>
          <a:bodyPr/>
          <a:lstStyle>
            <a:lvl1pPr marL="0" indent="0" algn="r">
              <a:buFontTx/>
              <a:buNone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r>
              <a:rPr lang="de-DE" dirty="0"/>
              <a:t>30.03.2023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4FDEC0-F721-4CC4-BA48-6AD1F7150D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1916" y="4676899"/>
            <a:ext cx="619579" cy="619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BD3FE4A-89D1-47F7-87BD-9DC80F383E6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6327" y="4847822"/>
            <a:ext cx="2707959" cy="4486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CD90C45-65CC-4172-ACF8-F485707F020C}"/>
              </a:ext>
            </a:extLst>
          </p:cNvPr>
          <p:cNvSpPr/>
          <p:nvPr userDrawn="1"/>
        </p:nvSpPr>
        <p:spPr>
          <a:xfrm>
            <a:off x="254541" y="966018"/>
            <a:ext cx="3026998" cy="29775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871E76-EA40-4665-B654-C591C88909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153" y="1149927"/>
            <a:ext cx="2609773" cy="2609773"/>
          </a:xfrm>
          <a:prstGeom prst="rect">
            <a:avLst/>
          </a:prstGeom>
        </p:spPr>
      </p:pic>
      <p:sp>
        <p:nvSpPr>
          <p:cNvPr id="23" name="Subtitle 16">
            <a:extLst>
              <a:ext uri="{FF2B5EF4-FFF2-40B4-BE49-F238E27FC236}">
                <a16:creationId xmlns:a16="http://schemas.microsoft.com/office/drawing/2014/main" id="{C4D92DF1-4FFA-45B7-A0F5-E9B28E96B855}"/>
              </a:ext>
            </a:extLst>
          </p:cNvPr>
          <p:cNvSpPr txBox="1">
            <a:spLocks/>
          </p:cNvSpPr>
          <p:nvPr userDrawn="1"/>
        </p:nvSpPr>
        <p:spPr>
          <a:xfrm>
            <a:off x="959060" y="2846342"/>
            <a:ext cx="2283995" cy="505103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A8C838"/>
              </a:buClr>
              <a:buSzPct val="85000"/>
              <a:buFont typeface="Arial" panose="020B0604020202020204" pitchFamily="34" charset="0"/>
              <a:buNone/>
              <a:defRPr kumimoji="0" sz="2000" b="1" kern="1200">
                <a:solidFill>
                  <a:srgbClr val="A8C838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00000"/>
              </a:buClr>
              <a:buSzPct val="70000"/>
              <a:buFont typeface="Arial" panose="020B0604020202020204" pitchFamily="34" charset="0"/>
              <a:buNone/>
              <a:defRPr kumimoji="0"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00000"/>
              </a:buClr>
              <a:buSzPct val="65000"/>
              <a:buFont typeface="Arial" panose="020B0604020202020204" pitchFamily="34" charset="0"/>
              <a:buNone/>
              <a:defRPr kumimoji="0"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00000"/>
              </a:buClr>
              <a:buSzPct val="65000"/>
              <a:buFont typeface="Arial" panose="020B0604020202020204" pitchFamily="34" charset="0"/>
              <a:buNone/>
              <a:defRPr kumimoji="0"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B599D7-B302-4F23-AF36-5E5CE2DC6F77}"/>
              </a:ext>
            </a:extLst>
          </p:cNvPr>
          <p:cNvSpPr txBox="1"/>
          <p:nvPr userDrawn="1"/>
        </p:nvSpPr>
        <p:spPr>
          <a:xfrm>
            <a:off x="560505" y="298938"/>
            <a:ext cx="3630495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www.startclim.at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15" y="4655028"/>
            <a:ext cx="2404229" cy="5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E5F0C813-2AE2-4BAA-928E-A4A402176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4521"/>
            <a:ext cx="10972800" cy="26020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B04-102E-4624-AC58-3CBC6B605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18254"/>
            <a:ext cx="10972800" cy="770910"/>
          </a:xfrm>
        </p:spPr>
        <p:txBody>
          <a:bodyPr/>
          <a:lstStyle>
            <a:lvl1pPr marL="0" indent="0">
              <a:buNone/>
              <a:defRPr sz="3800" baseline="0">
                <a:latin typeface="Nunito Sans" panose="000005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7" descr="StartClim2020.X">
            <a:extLst>
              <a:ext uri="{FF2B5EF4-FFF2-40B4-BE49-F238E27FC236}">
                <a16:creationId xmlns:a16="http://schemas.microsoft.com/office/drawing/2014/main" id="{9A65FF23-AD23-45B4-A0C0-D3DFE2FF42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6" name="Text Placeholder 12" descr="Datum">
            <a:extLst>
              <a:ext uri="{FF2B5EF4-FFF2-40B4-BE49-F238E27FC236}">
                <a16:creationId xmlns:a16="http://schemas.microsoft.com/office/drawing/2014/main" id="{04F0C2D7-658E-43C7-A052-ABDF2B037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4E6B9175-BDB4-4168-7CDB-A742F8212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F05A3F-26F8-D151-4B83-7131B4983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D986B154-C85D-9DD2-B8B7-74C5C7B4CE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Text 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C41189-FD66-4FDC-A8C0-804CE4B1E4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319436"/>
            <a:ext cx="5486400" cy="46701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7D986C-469C-4B0E-8A9C-A347FE59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261" y="1319436"/>
            <a:ext cx="5725739" cy="467019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Content Placeholder 7" descr="StartClim2020.X">
            <a:extLst>
              <a:ext uri="{FF2B5EF4-FFF2-40B4-BE49-F238E27FC236}">
                <a16:creationId xmlns:a16="http://schemas.microsoft.com/office/drawing/2014/main" id="{218CCD0D-05E3-405D-99DB-8329909526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5" name="Text Placeholder 12" descr="Datum">
            <a:extLst>
              <a:ext uri="{FF2B5EF4-FFF2-40B4-BE49-F238E27FC236}">
                <a16:creationId xmlns:a16="http://schemas.microsoft.com/office/drawing/2014/main" id="{2F394D1D-44E2-47A4-B807-90BEAE4B4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504F60B6-14F9-4462-4C89-3CA3594FD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4FADBE6-06EF-0C44-7800-F761C4BF1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Logo enthält.&#10;&#10;Automatisch generierte Beschreibung">
            <a:extLst>
              <a:ext uri="{FF2B5EF4-FFF2-40B4-BE49-F238E27FC236}">
                <a16:creationId xmlns:a16="http://schemas.microsoft.com/office/drawing/2014/main" id="{4518A1FD-748F-B44B-C07D-95FD590BC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0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Verglei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AC16144-D1A7-45E1-9A3A-6C9163C72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1319436"/>
            <a:ext cx="5486400" cy="467019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2E030E-CDE5-4240-94D8-791FB2724F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260" y="1319435"/>
            <a:ext cx="5486400" cy="467019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7" descr="StartClim2020.X">
            <a:extLst>
              <a:ext uri="{FF2B5EF4-FFF2-40B4-BE49-F238E27FC236}">
                <a16:creationId xmlns:a16="http://schemas.microsoft.com/office/drawing/2014/main" id="{27902ACD-2A9E-4D27-A213-828C9A0469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6" name="Text Placeholder 12" descr="Datum">
            <a:extLst>
              <a:ext uri="{FF2B5EF4-FFF2-40B4-BE49-F238E27FC236}">
                <a16:creationId xmlns:a16="http://schemas.microsoft.com/office/drawing/2014/main" id="{659937B1-9129-496E-BB6B-0496BD9E2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214C376A-179F-94A1-873E-C53CCF5AA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3D69951-7DEF-B83C-539F-808C16CB9C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Logo enthält.&#10;&#10;Automatisch generierte Beschreibung">
            <a:extLst>
              <a:ext uri="{FF2B5EF4-FFF2-40B4-BE49-F238E27FC236}">
                <a16:creationId xmlns:a16="http://schemas.microsoft.com/office/drawing/2014/main" id="{AF46104B-5419-600C-DBD8-FB4A18D7BA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2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Verglei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AC16144-D1A7-45E1-9A3A-6C9163C726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2086551"/>
            <a:ext cx="5486400" cy="39030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2E030E-CDE5-4240-94D8-791FB2724F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260" y="2086550"/>
            <a:ext cx="5486400" cy="39030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025B6-D28C-4181-B4B2-54CB9BE449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888" y="1498600"/>
            <a:ext cx="5486400" cy="4984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FED48F-99AC-4523-A9B3-8F248D82E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498599"/>
            <a:ext cx="5486400" cy="4984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Content Placeholder 7" descr="StartClim2020.X">
            <a:extLst>
              <a:ext uri="{FF2B5EF4-FFF2-40B4-BE49-F238E27FC236}">
                <a16:creationId xmlns:a16="http://schemas.microsoft.com/office/drawing/2014/main" id="{47D18AD3-81AB-436C-B222-BFE8873DE0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9" name="Text Placeholder 12" descr="Datum">
            <a:extLst>
              <a:ext uri="{FF2B5EF4-FFF2-40B4-BE49-F238E27FC236}">
                <a16:creationId xmlns:a16="http://schemas.microsoft.com/office/drawing/2014/main" id="{E4AD4E84-CB3C-40D4-8FF6-4A25BFACA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5D7A03D9-2AD3-2D18-541F-8BF65B678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62F148-2F1C-FE1C-02C5-F783F43F3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B10E60E1-AA1B-FC19-03C4-F4AA58C56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9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Photo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C41189-FD66-4FDC-A8C0-804CE4B1E4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0260" y="1319436"/>
            <a:ext cx="11212140" cy="343667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56CB5D1-763E-46FF-A2D2-3D0D789EF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0259" y="4975626"/>
            <a:ext cx="11212139" cy="4984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Content Placeholder 7" descr="StartClim2020.X">
            <a:extLst>
              <a:ext uri="{FF2B5EF4-FFF2-40B4-BE49-F238E27FC236}">
                <a16:creationId xmlns:a16="http://schemas.microsoft.com/office/drawing/2014/main" id="{2E1E9711-3D0E-4731-AB97-F2A4A43DC4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6" name="Text Placeholder 12" descr="Datum">
            <a:extLst>
              <a:ext uri="{FF2B5EF4-FFF2-40B4-BE49-F238E27FC236}">
                <a16:creationId xmlns:a16="http://schemas.microsoft.com/office/drawing/2014/main" id="{50E71BF0-ED22-4779-A592-1C2DCF4656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28DA9331-1408-7AC5-FCF4-B1F8EC347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995002-879A-4E32-CCAD-0523C8CB4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Logo enthält.&#10;&#10;Automatisch generierte Beschreibung">
            <a:extLst>
              <a:ext uri="{FF2B5EF4-FFF2-40B4-BE49-F238E27FC236}">
                <a16:creationId xmlns:a16="http://schemas.microsoft.com/office/drawing/2014/main" id="{7202DAC3-07BD-E0A5-2B64-4EA365365E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Vergleich Foto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2DF50A0-73F1-4EC2-89B3-57197348DDAF}"/>
              </a:ext>
            </a:extLst>
          </p:cNvPr>
          <p:cNvSpPr txBox="1">
            <a:spLocks/>
          </p:cNvSpPr>
          <p:nvPr userDrawn="1"/>
        </p:nvSpPr>
        <p:spPr>
          <a:xfrm>
            <a:off x="370260" y="4918758"/>
            <a:ext cx="5414803" cy="3651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Click to edit Master title style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92E19CC-3A8C-4B6B-A059-6CC2A509E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596" y="1319435"/>
            <a:ext cx="5414803" cy="343667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7794979-0E49-461B-BA4E-9AAB14046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0260" y="1319435"/>
            <a:ext cx="5414803" cy="343667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274E4E4B-A1FC-4879-A278-6A098C3C85B9}"/>
              </a:ext>
            </a:extLst>
          </p:cNvPr>
          <p:cNvSpPr txBox="1">
            <a:spLocks/>
          </p:cNvSpPr>
          <p:nvPr userDrawn="1"/>
        </p:nvSpPr>
        <p:spPr>
          <a:xfrm>
            <a:off x="6167595" y="4918758"/>
            <a:ext cx="5414803" cy="3651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Click to edit Master title style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9C36C7BA-EEDA-4302-8E84-A138C60D739E}"/>
              </a:ext>
            </a:extLst>
          </p:cNvPr>
          <p:cNvSpPr txBox="1">
            <a:spLocks/>
          </p:cNvSpPr>
          <p:nvPr userDrawn="1"/>
        </p:nvSpPr>
        <p:spPr>
          <a:xfrm>
            <a:off x="370259" y="5263972"/>
            <a:ext cx="5414803" cy="274593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A8C838"/>
                </a:solidFill>
              </a:rPr>
              <a:t>Click to edit Master title style</a:t>
            </a:r>
          </a:p>
        </p:txBody>
      </p:sp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70670F72-D805-43F8-9E43-98804519B3B8}"/>
              </a:ext>
            </a:extLst>
          </p:cNvPr>
          <p:cNvSpPr txBox="1">
            <a:spLocks/>
          </p:cNvSpPr>
          <p:nvPr userDrawn="1"/>
        </p:nvSpPr>
        <p:spPr>
          <a:xfrm>
            <a:off x="6167595" y="5263971"/>
            <a:ext cx="5414803" cy="274593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A8C838"/>
                </a:solidFill>
              </a:rPr>
              <a:t>Click to edit Master title style</a:t>
            </a:r>
          </a:p>
        </p:txBody>
      </p:sp>
      <p:sp>
        <p:nvSpPr>
          <p:cNvPr id="19" name="Content Placeholder 7" descr="StartClim2020.X">
            <a:extLst>
              <a:ext uri="{FF2B5EF4-FFF2-40B4-BE49-F238E27FC236}">
                <a16:creationId xmlns:a16="http://schemas.microsoft.com/office/drawing/2014/main" id="{ADC4A6C5-1030-46C8-9FE1-96C450CEDA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20" name="Text Placeholder 12" descr="Datum">
            <a:extLst>
              <a:ext uri="{FF2B5EF4-FFF2-40B4-BE49-F238E27FC236}">
                <a16:creationId xmlns:a16="http://schemas.microsoft.com/office/drawing/2014/main" id="{0DF2A0B8-0AE7-4CDE-A811-DAAE67FF1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9EE008C0-963D-C51A-C435-39444B6EB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05BF7E8-77C0-F72A-3BF9-3D347E4CA2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Logo enthält.&#10;&#10;Automatisch generierte Beschreibung">
            <a:extLst>
              <a:ext uri="{FF2B5EF4-FFF2-40B4-BE49-F238E27FC236}">
                <a16:creationId xmlns:a16="http://schemas.microsoft.com/office/drawing/2014/main" id="{81B5F94E-B29E-8096-9C5A-927AE60044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6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Lis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A7D986C-469C-4B0E-8A9C-A347FE59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261" y="1319436"/>
            <a:ext cx="5725739" cy="4670191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850392" indent="-457200">
              <a:buFont typeface="+mj-lt"/>
              <a:buAutoNum type="arabicPeriod"/>
              <a:defRPr/>
            </a:lvl2pPr>
            <a:lvl3pPr marL="1010412" indent="-342900">
              <a:buFont typeface="+mj-lt"/>
              <a:buAutoNum type="arabicPeriod"/>
              <a:defRPr/>
            </a:lvl3pPr>
            <a:lvl4pPr marL="1321308" indent="-342900">
              <a:buFont typeface="+mj-lt"/>
              <a:buAutoNum type="arabicPeriod"/>
              <a:defRPr/>
            </a:lvl4pPr>
            <a:lvl5pPr marL="1595628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F3E1D-3770-4919-A26D-4CF10B15A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319213"/>
            <a:ext cx="5486400" cy="4670425"/>
          </a:xfrm>
        </p:spPr>
        <p:txBody>
          <a:bodyPr>
            <a:normAutofit/>
          </a:bodyPr>
          <a:lstStyle>
            <a:lvl1pPr marL="27432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4" name="Content Placeholder 7" descr="StartClim2020.X">
            <a:extLst>
              <a:ext uri="{FF2B5EF4-FFF2-40B4-BE49-F238E27FC236}">
                <a16:creationId xmlns:a16="http://schemas.microsoft.com/office/drawing/2014/main" id="{C24832FA-A2C9-42CD-B5A3-D8C52BD7DCF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5" name="Text Placeholder 12" descr="Datum">
            <a:extLst>
              <a:ext uri="{FF2B5EF4-FFF2-40B4-BE49-F238E27FC236}">
                <a16:creationId xmlns:a16="http://schemas.microsoft.com/office/drawing/2014/main" id="{82D15758-E174-42A0-97CC-288AEDED00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B6F98FC3-3361-4E77-D1B4-C6FDE824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1DE65C-B34D-7D86-D1E0-4597E52903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AE167357-BD5A-E512-2BDC-DEF21A533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7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Clim Tex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88F19174-E456-42DB-AC8B-BAF162413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2713" y="220663"/>
            <a:ext cx="2579687" cy="87153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DD23C-4B86-4A02-B32F-D9B0834E36BB}"/>
              </a:ext>
            </a:extLst>
          </p:cNvPr>
          <p:cNvSpPr/>
          <p:nvPr userDrawn="1"/>
        </p:nvSpPr>
        <p:spPr>
          <a:xfrm>
            <a:off x="0" y="220663"/>
            <a:ext cx="8499624" cy="871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1ABA7C2-EFEA-4512-B035-BFAECD6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60" y="386407"/>
            <a:ext cx="8129364" cy="5400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5FB89-2426-4F71-9202-DD8973C6C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261" y="1319436"/>
            <a:ext cx="11212140" cy="467019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Content Placeholder 7" descr="StartClim2020.X">
            <a:extLst>
              <a:ext uri="{FF2B5EF4-FFF2-40B4-BE49-F238E27FC236}">
                <a16:creationId xmlns:a16="http://schemas.microsoft.com/office/drawing/2014/main" id="{B7A0D47D-2ADE-41B4-84DC-AC79DE0F914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4824" y="6387374"/>
            <a:ext cx="7747889" cy="318936"/>
          </a:xfr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bg2"/>
                </a:solidFill>
                <a:latin typeface="Nunito Sans" panose="00000500000000000000" pitchFamily="2" charset="0"/>
              </a:defRPr>
            </a:lvl1pPr>
            <a:lvl2pPr marL="393192" indent="0">
              <a:buFontTx/>
              <a:buNone/>
              <a:defRPr>
                <a:solidFill>
                  <a:schemeClr val="bg2"/>
                </a:solidFill>
              </a:defRPr>
            </a:lvl2pPr>
            <a:lvl3pPr marL="667512" indent="0">
              <a:buFontTx/>
              <a:buNone/>
              <a:defRPr>
                <a:solidFill>
                  <a:schemeClr val="bg2"/>
                </a:solidFill>
              </a:defRPr>
            </a:lvl3pPr>
            <a:lvl4pPr marL="978408" indent="0">
              <a:buFontTx/>
              <a:buNone/>
              <a:defRPr>
                <a:solidFill>
                  <a:schemeClr val="bg2"/>
                </a:solidFill>
              </a:defRPr>
            </a:lvl4pPr>
            <a:lvl5pPr marL="125272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r>
              <a:rPr kumimoji="0" lang="en-US" dirty="0"/>
              <a:t>2. Workshop</a:t>
            </a:r>
          </a:p>
        </p:txBody>
      </p:sp>
      <p:sp>
        <p:nvSpPr>
          <p:cNvPr id="13" name="Text Placeholder 12" descr="Datum">
            <a:extLst>
              <a:ext uri="{FF2B5EF4-FFF2-40B4-BE49-F238E27FC236}">
                <a16:creationId xmlns:a16="http://schemas.microsoft.com/office/drawing/2014/main" id="{A2B3F07E-5001-464C-B34A-2550ADEC5A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2713" y="6386664"/>
            <a:ext cx="2579687" cy="318936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 sz="1600" baseline="0">
                <a:solidFill>
                  <a:schemeClr val="bg1"/>
                </a:solidFill>
                <a:latin typeface="Nunito Sans" panose="00000500000000000000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Tx/>
              <a:buNone/>
              <a:tabLst/>
              <a:defRPr/>
            </a:pPr>
            <a:r>
              <a:rPr lang="de-DE" dirty="0"/>
              <a:t>30.03.2023</a:t>
            </a:r>
          </a:p>
          <a:p>
            <a:endParaRPr lang="de-DE" dirty="0"/>
          </a:p>
        </p:txBody>
      </p:sp>
      <p:pic>
        <p:nvPicPr>
          <p:cNvPr id="2" name="Grafik 1" descr="Logo - Gesundheit Österreich GmbH">
            <a:extLst>
              <a:ext uri="{FF2B5EF4-FFF2-40B4-BE49-F238E27FC236}">
                <a16:creationId xmlns:a16="http://schemas.microsoft.com/office/drawing/2014/main" id="{A62A71ED-D441-32C7-DF6A-C0D5EE811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45" y="272816"/>
            <a:ext cx="189578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287E11-A8C7-07E7-5DAE-DA78E24A8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94" y="549002"/>
            <a:ext cx="1819812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A9E57E84-7251-7F62-18D5-1845FDE23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11" y="237251"/>
            <a:ext cx="1523873" cy="29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5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387AEC-369E-4923-92DC-688C9EAA30F7}"/>
              </a:ext>
            </a:extLst>
          </p:cNvPr>
          <p:cNvSpPr/>
          <p:nvPr/>
        </p:nvSpPr>
        <p:spPr>
          <a:xfrm>
            <a:off x="3048" y="6176865"/>
            <a:ext cx="12188952" cy="681135"/>
          </a:xfrm>
          <a:prstGeom prst="rect">
            <a:avLst/>
          </a:prstGeom>
          <a:solidFill>
            <a:srgbClr val="A8C838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1407827"/>
            <a:ext cx="10972800" cy="77926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2264521"/>
            <a:ext cx="10972800" cy="26020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28C804-5B3E-4FA8-AE1D-92F395714B0E}"/>
              </a:ext>
            </a:extLst>
          </p:cNvPr>
          <p:cNvSpPr/>
          <p:nvPr userDrawn="1"/>
        </p:nvSpPr>
        <p:spPr>
          <a:xfrm>
            <a:off x="222564" y="5686383"/>
            <a:ext cx="1035093" cy="10350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A743CD-A4A9-477E-8996-2A1AD1DCEA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2983" y="5776801"/>
            <a:ext cx="854256" cy="854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08E497-F75B-4A9C-AC83-DD295C20AA12}"/>
              </a:ext>
            </a:extLst>
          </p:cNvPr>
          <p:cNvSpPr txBox="1"/>
          <p:nvPr userDrawn="1"/>
        </p:nvSpPr>
        <p:spPr>
          <a:xfrm>
            <a:off x="379445" y="6296213"/>
            <a:ext cx="78999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80DD82-2331-4A53-90AF-1D598216D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30.03.2023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4C1568-245B-4963-ABB0-1D527B880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979" y="6352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2" r:id="rId4"/>
    <p:sldLayoutId id="2147483693" r:id="rId5"/>
    <p:sldLayoutId id="2147483690" r:id="rId6"/>
    <p:sldLayoutId id="2147483691" r:id="rId7"/>
    <p:sldLayoutId id="2147483689" r:id="rId8"/>
    <p:sldLayoutId id="214748368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rtl="0" eaLnBrk="1" latinLnBrk="0" hangingPunct="1">
        <a:spcBef>
          <a:spcPct val="20000"/>
        </a:spcBef>
        <a:buClr>
          <a:schemeClr val="tx1"/>
        </a:buClr>
        <a:buSzPct val="95000"/>
        <a:buFont typeface="Arial" panose="020B0604020202020204" pitchFamily="34" charset="0"/>
        <a:buChar char="•"/>
        <a:defRPr kumimoji="0"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092" indent="-342900" algn="l" rtl="0" eaLnBrk="1" latinLnBrk="0" hangingPunct="1">
        <a:spcBef>
          <a:spcPct val="20000"/>
        </a:spcBef>
        <a:buClr>
          <a:srgbClr val="A8C838"/>
        </a:buClr>
        <a:buSzPct val="85000"/>
        <a:buFont typeface="Arial" panose="020B0604020202020204" pitchFamily="34" charset="0"/>
        <a:buChar char="•"/>
        <a:defRPr kumimoji="0" sz="2000" b="1" kern="1200">
          <a:solidFill>
            <a:srgbClr val="A8C838"/>
          </a:solidFill>
          <a:latin typeface="+mn-lt"/>
          <a:ea typeface="+mn-ea"/>
          <a:cs typeface="+mn-cs"/>
        </a:defRPr>
      </a:lvl2pPr>
      <a:lvl3pPr marL="953262" indent="-285750" algn="l" rtl="0" eaLnBrk="1" latinLnBrk="0" hangingPunct="1">
        <a:spcBef>
          <a:spcPct val="20000"/>
        </a:spcBef>
        <a:buClr>
          <a:srgbClr val="000000"/>
        </a:buClr>
        <a:buSzPct val="70000"/>
        <a:buFont typeface="Arial" panose="020B0604020202020204" pitchFamily="34" charset="0"/>
        <a:buChar char="•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4158" indent="-285750" algn="l" rtl="0" eaLnBrk="1" latinLnBrk="0" hangingPunct="1">
        <a:spcBef>
          <a:spcPct val="20000"/>
        </a:spcBef>
        <a:buClr>
          <a:srgbClr val="000000"/>
        </a:buClr>
        <a:buSzPct val="65000"/>
        <a:buFont typeface="Arial" panose="020B0604020202020204" pitchFamily="34" charset="0"/>
        <a:buChar char="•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538478" indent="-285750" algn="l" rtl="0" eaLnBrk="1" latinLnBrk="0" hangingPunct="1">
        <a:spcBef>
          <a:spcPct val="20000"/>
        </a:spcBef>
        <a:buClr>
          <a:srgbClr val="000000"/>
        </a:buClr>
        <a:buSzPct val="65000"/>
        <a:buFont typeface="Arial" panose="020B0604020202020204" pitchFamily="34" charset="0"/>
        <a:buChar char="•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B978-0-444-64074-1.00031-8" TargetMode="External"/><Relationship Id="rId2" Type="http://schemas.openxmlformats.org/officeDocument/2006/relationships/hyperlink" Target="https://doi.org/10.1007/s00112-022-01682-7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file:///\\goegsfile02.goeg.local\goeg_public$\Projekte\Klima%20und%20Gesundheit\02_Projekte\03%20Auswirkungen%20des%20Klimawandels\2022_Startclim_Armutsbetroffene%20Kinder\Hitze\%20https:\doi.org\10.1007\s00484-013-0655-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6C40C-DF63-4D4B-8012-3513E9647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1CF8A-72C9-4BF3-88CB-D2DF52EB4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Juli</a:t>
            </a:r>
            <a:r>
              <a:rPr lang="en-US" dirty="0"/>
              <a:t> 2023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71FBA12-E63D-EF8E-C219-20E332C02DE7}"/>
              </a:ext>
            </a:extLst>
          </p:cNvPr>
          <p:cNvGrpSpPr/>
          <p:nvPr/>
        </p:nvGrpSpPr>
        <p:grpSpPr>
          <a:xfrm>
            <a:off x="322217" y="6031536"/>
            <a:ext cx="6207792" cy="674064"/>
            <a:chOff x="322217" y="6031536"/>
            <a:chExt cx="6207792" cy="67406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C96B44D-224E-0616-DAAD-E5D2482BD178}"/>
                </a:ext>
              </a:extLst>
            </p:cNvPr>
            <p:cNvSpPr/>
            <p:nvPr/>
          </p:nvSpPr>
          <p:spPr>
            <a:xfrm>
              <a:off x="322217" y="6031536"/>
              <a:ext cx="6207792" cy="674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AF3D4AA-A4FB-AE47-41E8-3897F7FAD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15" y="6071292"/>
              <a:ext cx="1937817" cy="606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rafik 4" descr="Ein Bild, das Logo enthält.&#10;&#10;Automatisch generierte Beschreibung">
              <a:extLst>
                <a:ext uri="{FF2B5EF4-FFF2-40B4-BE49-F238E27FC236}">
                  <a16:creationId xmlns:a16="http://schemas.microsoft.com/office/drawing/2014/main" id="{440D59BB-3088-A688-915B-7DF997071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571" y="6227829"/>
              <a:ext cx="1461284" cy="280037"/>
            </a:xfrm>
            <a:prstGeom prst="rect">
              <a:avLst/>
            </a:prstGeom>
            <a:noFill/>
          </p:spPr>
        </p:pic>
        <p:pic>
          <p:nvPicPr>
            <p:cNvPr id="7" name="Grafik 6" descr="Logo - Gesundheit Österreich GmbH">
              <a:extLst>
                <a:ext uri="{FF2B5EF4-FFF2-40B4-BE49-F238E27FC236}">
                  <a16:creationId xmlns:a16="http://schemas.microsoft.com/office/drawing/2014/main" id="{30DC4C14-F5D3-D983-256F-61F4018C3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199" y="6155440"/>
              <a:ext cx="2237105" cy="4248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CF3F722A-87AE-C6D0-C1F1-171AAE7039F5}"/>
              </a:ext>
            </a:extLst>
          </p:cNvPr>
          <p:cNvSpPr txBox="1"/>
          <p:nvPr/>
        </p:nvSpPr>
        <p:spPr>
          <a:xfrm>
            <a:off x="3137710" y="3694289"/>
            <a:ext cx="862917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Von: Ernest Aigner, Katharina Brugger, Hanna Lichtenberger, Andrea Schmidt</a:t>
            </a:r>
          </a:p>
        </p:txBody>
      </p:sp>
    </p:spTree>
    <p:extLst>
      <p:ext uri="{BB962C8B-B14F-4D97-AF65-F5344CB8AC3E}">
        <p14:creationId xmlns:p14="http://schemas.microsoft.com/office/powerpoint/2010/main" val="17262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Kinderarmut und Klimakrise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353.000 Kinder und Jugendliche zwischen 0 und 17 Jahren waren 2022 von Armut und Ausgrenzung betroffen (Statistik Austria 2023)</a:t>
            </a:r>
          </a:p>
          <a:p>
            <a:pPr lvl="1"/>
            <a:r>
              <a:rPr lang="de-DE" dirty="0"/>
              <a:t>Aufwachsen in Armut führt zu multiplen negativen Effekten (Gesundheit, Bildung, …) in allen Lebensbereichen (Negativspirale) (Lichtenberger/Ranftler 2023) </a:t>
            </a:r>
          </a:p>
          <a:p>
            <a:pPr lvl="1"/>
            <a:r>
              <a:rPr lang="de-DE" dirty="0"/>
              <a:t>Nachteile begleiten die Betroffenen ein Leben lang</a:t>
            </a:r>
          </a:p>
          <a:p>
            <a:r>
              <a:rPr lang="de-DE" dirty="0"/>
              <a:t>Klimakrise längst in Österreich angekommen </a:t>
            </a:r>
          </a:p>
          <a:p>
            <a:pPr lvl="1"/>
            <a:r>
              <a:rPr lang="de-DE" dirty="0"/>
              <a:t>2022 der viertwärmste Sommer der Messgeschichte und bis 2085 ist mit bis zu 60 Hitzetagen pro Jahr in Österreich zu rechnen (APCC 2018)</a:t>
            </a:r>
          </a:p>
          <a:p>
            <a:pPr lvl="1"/>
            <a:r>
              <a:rPr lang="de-DE" dirty="0"/>
              <a:t>Gefahr von Extremwetterereignissen, neuen Allergien und Krankheiten durch neue Arten von Stechmücken</a:t>
            </a:r>
          </a:p>
          <a:p>
            <a:r>
              <a:rPr lang="de-DE" dirty="0"/>
              <a:t>Armutsbetroffene Haushalte sind besonders vulnerabel bei Hitze</a:t>
            </a:r>
          </a:p>
          <a:p>
            <a:r>
              <a:rPr lang="de-DE" dirty="0"/>
              <a:t>Kinder bei Hitze besonderes vulnerabel</a:t>
            </a:r>
          </a:p>
          <a:p>
            <a:pPr lvl="1"/>
            <a:r>
              <a:rPr lang="de-DE" dirty="0"/>
              <a:t>geringere Fähigkeit, Wärme abzuleiten (Kenny et al. 2018)</a:t>
            </a:r>
          </a:p>
          <a:p>
            <a:pPr lvl="1"/>
            <a:r>
              <a:rPr lang="de-DE" dirty="0"/>
              <a:t>geringere Schweißproduktion (Böse-O’Reilly et al. 2023, 126), </a:t>
            </a:r>
          </a:p>
          <a:p>
            <a:pPr lvl="1"/>
            <a:r>
              <a:rPr lang="de-DE" dirty="0"/>
              <a:t>eingeschränkte Möglichkeit Hitzeeffekte einzuschätzen</a:t>
            </a:r>
          </a:p>
          <a:p>
            <a:pPr lvl="1"/>
            <a:r>
              <a:rPr lang="de-DE" dirty="0"/>
              <a:t>schnellere Dehydratation und Exsikkose, Körperoberfläche-Körpermasse-Verhältnisses (</a:t>
            </a:r>
            <a:r>
              <a:rPr lang="de-DE" dirty="0" err="1"/>
              <a:t>Xu</a:t>
            </a:r>
            <a:r>
              <a:rPr lang="de-DE" dirty="0"/>
              <a:t> et al. 2014)</a:t>
            </a:r>
          </a:p>
          <a:p>
            <a:pPr lvl="1"/>
            <a:r>
              <a:rPr lang="de-DE" dirty="0"/>
              <a:t>Höherer Bedarf nach Aufenthalt im Freien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16A519B-E91C-222F-6D0E-0BA5323395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ED48107-7527-ACC1-B720-B0304161A7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Juli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2918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E0725E7-5232-2BC2-0094-C7A29AB096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7" y="1305138"/>
            <a:ext cx="7563818" cy="45083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269DC58-827B-0E95-0D54-4E684BCC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Charakteristika der Haushalte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BD75D79A-8A06-382C-3CE2-330735578C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9740838"/>
              </p:ext>
            </p:extLst>
          </p:nvPr>
        </p:nvGraphicFramePr>
        <p:xfrm>
          <a:off x="152538" y="1427663"/>
          <a:ext cx="4437746" cy="40538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741060">
                  <a:extLst>
                    <a:ext uri="{9D8B030D-6E8A-4147-A177-3AD203B41FA5}">
                      <a16:colId xmlns:a16="http://schemas.microsoft.com/office/drawing/2014/main" val="109348274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999079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50" dirty="0">
                          <a:effectLst/>
                        </a:rPr>
                        <a:t>Kennzahl</a:t>
                      </a:r>
                      <a:endParaRPr lang="de-DE" sz="1250" b="1" dirty="0"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250">
                          <a:effectLst/>
                        </a:rPr>
                        <a:t>Wert</a:t>
                      </a:r>
                      <a:endParaRPr lang="de-DE" sz="1250" b="1">
                        <a:effectLst/>
                        <a:latin typeface="Nunito San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13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Anzahl mittlerer Hitzetage an den Wohnorten der befragten Haushalte (1991–2020)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19,6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46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Anzahl Hitzetage 2022 an den Wohnorten der befragten Haushalte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28,8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226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Anzahl befragter Haushalte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99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21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Anzahl unterstützter Kinder 0 bis 10 Jahre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190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64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Anzahl Babys und Kleinkinder (0 bis 2 Jahre) in der Stichprobe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37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5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Anzahl Kindergartenkinder (3 bis 6 Jahre) in der Stichprobe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78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66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Anzahl Volksschulkinder (7 bis 10 Jahre) in der Stichprobe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75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62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Anteil weiblicher Kinder in der Stichprobe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50,2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45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Anteil der befragten Haushalte in Städten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70,7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993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50">
                          <a:effectLst/>
                        </a:rPr>
                        <a:t>Anteil der befragten Haushalte in Wien</a:t>
                      </a:r>
                      <a:endParaRPr lang="de-DE" sz="12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50" dirty="0">
                          <a:effectLst/>
                        </a:rPr>
                        <a:t>58,6</a:t>
                      </a:r>
                      <a:endParaRPr lang="de-DE" sz="12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21394"/>
                  </a:ext>
                </a:extLst>
              </a:tr>
            </a:tbl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F064FD8-A375-5F51-92A5-C90F48A16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</p:txBody>
      </p:sp>
      <p:sp>
        <p:nvSpPr>
          <p:cNvPr id="9" name="Inhaltsplatzhalter 21">
            <a:extLst>
              <a:ext uri="{FF2B5EF4-FFF2-40B4-BE49-F238E27FC236}">
                <a16:creationId xmlns:a16="http://schemas.microsoft.com/office/drawing/2014/main" id="{EB767541-C6D8-3D16-79FA-4D3FCFD9B0EE}"/>
              </a:ext>
            </a:extLst>
          </p:cNvPr>
          <p:cNvSpPr txBox="1">
            <a:spLocks/>
          </p:cNvSpPr>
          <p:nvPr/>
        </p:nvSpPr>
        <p:spPr>
          <a:xfrm>
            <a:off x="1254824" y="6387374"/>
            <a:ext cx="7747889" cy="31893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Tx/>
              <a:buNone/>
              <a:defRPr kumimoji="0" sz="1600" b="1" kern="1200" baseline="0">
                <a:solidFill>
                  <a:schemeClr val="bg2"/>
                </a:solidFill>
                <a:latin typeface="Nunito Sans" panose="00000500000000000000" pitchFamily="2" charset="0"/>
                <a:ea typeface="+mn-ea"/>
                <a:cs typeface="+mn-cs"/>
              </a:defRPr>
            </a:lvl1pPr>
            <a:lvl2pPr marL="393192" indent="0" algn="l" rtl="0" eaLnBrk="1" latinLnBrk="0" hangingPunct="1">
              <a:spcBef>
                <a:spcPct val="20000"/>
              </a:spcBef>
              <a:buClr>
                <a:srgbClr val="A8C838"/>
              </a:buClr>
              <a:buSzPct val="85000"/>
              <a:buFontTx/>
              <a:buNone/>
              <a:defRPr kumimoji="0"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67512" indent="0" algn="l" rtl="0" eaLnBrk="1" latinLnBrk="0" hangingPunct="1">
              <a:spcBef>
                <a:spcPct val="20000"/>
              </a:spcBef>
              <a:buClr>
                <a:srgbClr val="000000"/>
              </a:buClr>
              <a:buSzPct val="70000"/>
              <a:buFontTx/>
              <a:buNone/>
              <a:defRPr kumimoji="0"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978408" indent="0" algn="l" rtl="0" eaLnBrk="1" latinLnBrk="0" hangingPunct="1">
              <a:spcBef>
                <a:spcPct val="20000"/>
              </a:spcBef>
              <a:buClr>
                <a:srgbClr val="000000"/>
              </a:buClr>
              <a:buSzPct val="65000"/>
              <a:buFontTx/>
              <a:buNone/>
              <a:defRPr kumimoji="0"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52728" indent="0" algn="l" rtl="0" eaLnBrk="1" latinLnBrk="0" hangingPunct="1">
              <a:spcBef>
                <a:spcPct val="20000"/>
              </a:spcBef>
              <a:buClr>
                <a:srgbClr val="000000"/>
              </a:buClr>
              <a:buSzPct val="65000"/>
              <a:buFontTx/>
              <a:buNone/>
              <a:defRPr kumimoji="0"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Armutsgefährdete Kinder in der Klimakrise: Betroffenheit, Anpassung und soziale Infrastruktur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6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CA1E635F-EC67-9B78-1D88-9DC146D6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Investitionsbedarf und Umzugswünsche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D3106ED0-6DA5-59B1-60D7-6B23C01577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6518E5-A541-95DF-6960-7824E6282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Es besteht Investitionsbedarf im Wohnraum, um sich besser vor Hitze zu schützen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(siehe Abbildung)</a:t>
            </a:r>
            <a:endParaRPr lang="de-DE" dirty="0"/>
          </a:p>
          <a:p>
            <a:pPr lvl="1"/>
            <a:r>
              <a:rPr lang="de-DE" dirty="0"/>
              <a:t>Diese werden aber von den meisten als zu teuer wahrgenommen</a:t>
            </a:r>
          </a:p>
          <a:p>
            <a:r>
              <a:rPr lang="de-DE" dirty="0"/>
              <a:t>Weiters zieht ein Drittel einen Umzug in Betracht</a:t>
            </a:r>
          </a:p>
          <a:p>
            <a:pPr lvl="1"/>
            <a:r>
              <a:rPr lang="de-DE" dirty="0"/>
              <a:t>13 % überlegen nicht (aufgrund hoher Kosten) umzuziehen</a:t>
            </a:r>
          </a:p>
          <a:p>
            <a:pPr lvl="1"/>
            <a:r>
              <a:rPr lang="de-DE" dirty="0"/>
              <a:t>11 % überlegen (trotz der Kosten), es wäre aber zu teuer</a:t>
            </a:r>
          </a:p>
          <a:p>
            <a:pPr lvl="1"/>
            <a:r>
              <a:rPr lang="de-DE" dirty="0"/>
              <a:t>6 % suchen aktuell</a:t>
            </a:r>
          </a:p>
          <a:p>
            <a:pPr lvl="1"/>
            <a:r>
              <a:rPr lang="de-DE" dirty="0"/>
              <a:t>1 % hat eine </a:t>
            </a:r>
            <a:r>
              <a:rPr lang="de-DE"/>
              <a:t>Suche abgebrochen</a:t>
            </a:r>
            <a:endParaRPr lang="de-DE" dirty="0"/>
          </a:p>
          <a:p>
            <a:endParaRPr lang="de-DE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206B9F79-097E-5090-667D-5ED7670B82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C592700-FAC8-E71B-9EFA-850E8EEE9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  <p:pic>
        <p:nvPicPr>
          <p:cNvPr id="7" name="Grafik 4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5EECD832-BA3C-BBC9-DEC0-C68E653C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0620"/>
            <a:ext cx="6096000" cy="47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nhaltsplatzhalter 10" descr="Ein Bild, das Text, Screenshot, Diagramm, Zahl enthält.&#10;&#10;Automatisch generierte Beschreibung">
            <a:extLst>
              <a:ext uri="{FF2B5EF4-FFF2-40B4-BE49-F238E27FC236}">
                <a16:creationId xmlns:a16="http://schemas.microsoft.com/office/drawing/2014/main" id="{4EFA2F73-5170-561F-4662-781C4EAFB53B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/>
          <a:srcRect l="1054" r="1054"/>
          <a:stretch>
            <a:fillRect/>
          </a:stretch>
        </p:blipFill>
        <p:spPr>
          <a:xfrm>
            <a:off x="6096000" y="1319213"/>
            <a:ext cx="5486400" cy="467042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EE08DBF-B354-1FF6-9676-0F87361A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Mängel und Barrieren im öffentlichen Raum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43AEEEE-B858-E362-7DBF-677AF0FDD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261" y="1319436"/>
            <a:ext cx="6039248" cy="467019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Es gibt zahlreiche Mängel zum Schutz vor Hitze im öffentlichen Raum. Es fehlen …</a:t>
            </a:r>
          </a:p>
          <a:p>
            <a:pPr lvl="1"/>
            <a:r>
              <a:rPr lang="de-DE" dirty="0"/>
              <a:t>Wasser zum Abkühlen (37 %)</a:t>
            </a:r>
          </a:p>
          <a:p>
            <a:pPr lvl="1"/>
            <a:r>
              <a:rPr lang="de-DE" dirty="0"/>
              <a:t>Trinkmöglichkeiten (29 %)</a:t>
            </a:r>
          </a:p>
          <a:p>
            <a:pPr lvl="1"/>
            <a:r>
              <a:rPr lang="de-DE" dirty="0"/>
              <a:t>Schatten (29 %) </a:t>
            </a:r>
          </a:p>
          <a:p>
            <a:r>
              <a:rPr lang="de-DE" dirty="0"/>
              <a:t>45 % der Haushalte geben an, Angebote nicht zu nutzen obwohl sie es gerne tun würden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(siehe Abbildung)</a:t>
            </a:r>
          </a:p>
          <a:p>
            <a:pPr lvl="1"/>
            <a:r>
              <a:rPr lang="de-DE" dirty="0"/>
              <a:t>Eintritt ist zu teuer (44 %)</a:t>
            </a:r>
          </a:p>
          <a:p>
            <a:pPr lvl="1"/>
            <a:r>
              <a:rPr lang="de-DE" dirty="0"/>
              <a:t>Keine Lust/Müdigkeit/Anstrengung (11 %)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DD89684-59DF-4ADC-2EB7-FA5A28C4C60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B0CD216-9E68-4B6E-3D05-5B72D8FB5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716A419-CDFB-AA7F-FAB1-A424185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Nutzung des öffentlichen Raums zum Schutz vor Hitze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CE5345-5FF1-10E5-9ABF-21305A7C2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Bäder (kostenpflichtig, 70 %) und Badeplätze (40 %)</a:t>
            </a:r>
          </a:p>
          <a:p>
            <a:r>
              <a:rPr lang="de-DE" dirty="0"/>
              <a:t>Parks (60 %) oder Spielplätze (55 %)</a:t>
            </a:r>
          </a:p>
          <a:p>
            <a:r>
              <a:rPr lang="de-DE" dirty="0"/>
              <a:t>Im geschlossenen Raum werden nur Einkaufszentren/Geschäfte angeführt (20 %)</a:t>
            </a:r>
          </a:p>
          <a:p>
            <a:r>
              <a:rPr lang="de-DE" dirty="0"/>
              <a:t>Nicht angeführt werden Vereinsräumlichkeiten, Öffis, Büchereien/etc., Cafés/Restaurants</a:t>
            </a:r>
          </a:p>
          <a:p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D4DFFB0F-2B89-FC23-317B-86CEA9EDA9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113C197-A9CE-5557-3983-E75F89BDAE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  <p:pic>
        <p:nvPicPr>
          <p:cNvPr id="17" name="Bildplatzhalter 16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B3330BB6-8525-6C2F-D90F-752AB3B2EB87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/>
          <a:srcRect l="4317" r="4317"/>
          <a:stretch>
            <a:fillRect/>
          </a:stretch>
        </p:blipFill>
        <p:spPr>
          <a:xfrm>
            <a:off x="6096000" y="1319213"/>
            <a:ext cx="5486400" cy="46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3B008C5-30C7-4C4E-A71C-CE67F805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der Befragung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0D6AE0B-22F5-B99E-6E04-2837CA756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260" y="1319435"/>
            <a:ext cx="4358494" cy="4670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Wahrnehmung der Belastung</a:t>
            </a:r>
          </a:p>
          <a:p>
            <a:r>
              <a:rPr lang="de-DE" sz="20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Verhaltensänderungen von Kindern</a:t>
            </a:r>
          </a:p>
          <a:p>
            <a:r>
              <a:rPr lang="de-DE" sz="20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Bedarf um Kinder vor Hitze zu schützen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Befragung von 99 armutsbetroffenen Eltern aus Existenzsicherungsprogramm der Volkshilfe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1B10004E-906E-9F74-31E6-C3A28985C2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7A2AFF-B29A-A314-BA41-25602313C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pic>
        <p:nvPicPr>
          <p:cNvPr id="15" name="Grafik 1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5CEE3B0-647B-65A9-146A-87185A0C14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7" y="1305138"/>
            <a:ext cx="7563818" cy="4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CCB234-B4B1-6445-65DA-AA1C904A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Belastung durch Hitze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F39E14-10D6-3B34-2BCC-45F3E231D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262" y="1319436"/>
            <a:ext cx="5272892" cy="467019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Ein </a:t>
            </a:r>
            <a:r>
              <a:rPr lang="de-DE" b="1" dirty="0"/>
              <a:t>Drittel der Befragten gaben an, dass ihre Kinder sehr stark </a:t>
            </a:r>
            <a:r>
              <a:rPr lang="de-DE" dirty="0"/>
              <a:t>oder </a:t>
            </a:r>
            <a:r>
              <a:rPr lang="de-DE" b="1" dirty="0"/>
              <a:t>stark durch </a:t>
            </a:r>
            <a:r>
              <a:rPr lang="de-DE" dirty="0"/>
              <a:t>Hitze belastet sind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Belastungen von Kindern werden im </a:t>
            </a:r>
            <a:r>
              <a:rPr lang="de-DE" sz="2400" b="1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Wohnraum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im </a:t>
            </a:r>
            <a:r>
              <a:rPr lang="de-DE" sz="2400" b="1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öffentlichen Raum 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wahrgenommen </a:t>
            </a:r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(siehe Abbildung)</a:t>
            </a:r>
            <a:endParaRPr lang="de-DE" sz="24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Nunito Sans" pitchFamily="2" charset="0"/>
                <a:cs typeface="Times New Roman" panose="02020603050405020304" pitchFamily="18" charset="0"/>
              </a:rPr>
              <a:t>Der größte Teil (90 %) gibt an, gut über Hitze Bescheid zu wissen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8C34E18-2FE0-1A60-9D9C-A55CFE27EC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A0F04F8-C181-188D-3311-92BD442B7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  <p:pic>
        <p:nvPicPr>
          <p:cNvPr id="15" name="Inhaltsplatzhalter 8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59D84EE3-B7D0-53AC-97FF-A595C3D1C14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97" y="1453407"/>
            <a:ext cx="65270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E8B922E7-6283-ED6B-22D2-5AA2A65F917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8273"/>
          <a:stretch/>
        </p:blipFill>
        <p:spPr>
          <a:xfrm>
            <a:off x="6440084" y="1427388"/>
            <a:ext cx="5657239" cy="445428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CCCB234-B4B1-6445-65DA-AA1C904A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15" y="386407"/>
            <a:ext cx="8434106" cy="540048"/>
          </a:xfrm>
        </p:spPr>
        <p:txBody>
          <a:bodyPr>
            <a:normAutofit/>
          </a:bodyPr>
          <a:lstStyle/>
          <a:p>
            <a:r>
              <a:rPr lang="de-DE" dirty="0"/>
              <a:t>Wahrgenommene Veränderungen durch Hitze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F39E14-10D6-3B34-2BCC-45F3E231D4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261" y="1319436"/>
            <a:ext cx="6346423" cy="4670191"/>
          </a:xfrm>
        </p:spPr>
        <p:txBody>
          <a:bodyPr anchor="ctr">
            <a:normAutofit/>
          </a:bodyPr>
          <a:lstStyle/>
          <a:p>
            <a:r>
              <a:rPr lang="de-DE" dirty="0"/>
              <a:t>Psychische und physische Veränderungen aus Sicht der Eltern</a:t>
            </a:r>
          </a:p>
          <a:p>
            <a:r>
              <a:rPr lang="de-DE" dirty="0"/>
              <a:t>Über 80 % der Kinder haben mehr Durst und Trinken zu bemerken</a:t>
            </a:r>
          </a:p>
          <a:p>
            <a:r>
              <a:rPr lang="de-DE" dirty="0"/>
              <a:t>Über 50 % der Kinder sind unruhiger, unwohl, weinen mehr, schlafen schlechter, sind weniger motiviert sich zu bewegen und sind aggressiver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8C34E18-2FE0-1A60-9D9C-A55CFE27EC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A0F04F8-C181-188D-3311-92BD442B7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5325139-6163-23CE-B19B-CBF95D31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Hitzeschutzstrategien der Eltern für Kinder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05B06816-9DD4-3D8F-9DEA-A73F3B996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9A553DE-A5C3-02AD-1AE6-B3084CE48A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Es werden zahlreiche Strategien zur Abkühlung der Kinder an Hitzetagen angewendet </a:t>
            </a:r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(siehe Abbildung)</a:t>
            </a:r>
            <a:endParaRPr lang="de-DE" sz="2400" dirty="0"/>
          </a:p>
          <a:p>
            <a:r>
              <a:rPr lang="de-DE" sz="2400" dirty="0"/>
              <a:t>Die meistgenannten Strategien sind Lüften</a:t>
            </a:r>
            <a:r>
              <a:rPr lang="de-DE" sz="2400" baseline="30000" dirty="0"/>
              <a:t>1</a:t>
            </a:r>
            <a:r>
              <a:rPr lang="de-DE" sz="2400" dirty="0"/>
              <a:t>, abdunkeln mit Innenjalousien, Baden/Duschen, Ventilatoren und an einen öffentlichen Ort gehen </a:t>
            </a:r>
          </a:p>
          <a:p>
            <a:r>
              <a:rPr lang="de-DE" sz="2400" dirty="0"/>
              <a:t>Aber: 20 Prozent Klagen über Lärm und Abgase beim Lüften</a:t>
            </a:r>
          </a:p>
          <a:p>
            <a:pPr marL="393192" lvl="1" indent="0">
              <a:buNone/>
            </a:pPr>
            <a:endParaRPr lang="de-DE" sz="1800" dirty="0"/>
          </a:p>
          <a:p>
            <a:endParaRPr lang="de-DE" sz="2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145A754-2E8F-DF06-7164-C1FBF64526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309732DF-EF60-24B1-E084-A8C3D8305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</p:txBody>
      </p:sp>
      <p:pic>
        <p:nvPicPr>
          <p:cNvPr id="26" name="Grafik 2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03E6E373-0C51-F390-C5FB-F8B8136D4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17950" y="1116280"/>
            <a:ext cx="5670698" cy="494658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552157-0ACC-A4C7-476D-D172FB7AD1A7}"/>
              </a:ext>
            </a:extLst>
          </p:cNvPr>
          <p:cNvSpPr txBox="1"/>
          <p:nvPr/>
        </p:nvSpPr>
        <p:spPr>
          <a:xfrm>
            <a:off x="1277969" y="5971205"/>
            <a:ext cx="4411785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de-DE" sz="1050" baseline="30000" dirty="0"/>
              <a:t>1</a:t>
            </a:r>
            <a:r>
              <a:rPr lang="de-DE" sz="1050" dirty="0"/>
              <a:t>Es liegen keine Information vor zu welcher Tageszeit gelüftet wurde. </a:t>
            </a:r>
          </a:p>
        </p:txBody>
      </p:sp>
    </p:spTree>
    <p:extLst>
      <p:ext uri="{BB962C8B-B14F-4D97-AF65-F5344CB8AC3E}">
        <p14:creationId xmlns:p14="http://schemas.microsoft.com/office/powerpoint/2010/main" val="41924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6879CA-4FC1-E988-4FAA-0228F8F7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Bedarf zur Abkühlung bei Hitze</a:t>
            </a:r>
          </a:p>
        </p:txBody>
      </p:sp>
      <p:pic>
        <p:nvPicPr>
          <p:cNvPr id="23" name="Bildplatzhalter 19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7543CF6F-10F0-DB41-2F10-F114E6965230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2"/>
          <a:srcRect l="1054" r="1054"/>
          <a:stretch/>
        </p:blipFill>
        <p:spPr/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25F0C0F-F3D1-6B49-38CF-677380B25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Drei von vier Haushalten benötigen Plätze mit Wasser zum Abkühlen </a:t>
            </a:r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(siehe Abbildung)</a:t>
            </a:r>
            <a:endParaRPr lang="de-DE" sz="24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etwas mehr als der Hälfte der Haushalte fehlt es an Spielplätzen oder an öffentlichen Plätzen wie Parks oder Grünraum in der Nähe 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sich abzukühlen, wurde auch ein Bedarf an Einkaufszentren, Geschäften (30 %) oder auch Cafés (14 %) angemerkt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genannt werden konsumfreie geschlossene Räume wie Büchereien, Gemeindezentren oder Vereinsräumlichkeiten (10 %)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i="1" dirty="0"/>
              <a:t>ABER: Bedarf wird potentiell unterschätzt, da sich die Familien bereits an die Situation gewöhnt haben und daher nicht-leistbaren Tätigkeiten eher nicht genannt werden.</a:t>
            </a:r>
            <a:endParaRPr lang="de-DE" dirty="0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18B73AE7-AFAC-8BDB-16D5-FD33D1EF8D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EFF1F9C5-D426-B35D-34D7-89E0A0026C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2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4656F0-3DBA-DAAB-C722-0D1EAB54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 I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90439D-55F4-E132-8714-3DC3BA0F1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Hitzebetroffenheit ist eine Folge von Klimawandel und Armut als solcher und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manifestiert sich bei armutsbetroffenen 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Kindern in Österreich bereits auf vielfache Weise. 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beobachteten Veränderungen 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deuten auf sehr grundlegende Auswirkungen auf die Gesundheit von Kindern im Kontext von Hitzewellen hin. 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Eltern wenden zahlreiche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kostengünstige Strategien </a:t>
            </a:r>
            <a:r>
              <a:rPr lang="de-DE" sz="240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um ihre Kinder sowohl in der Wohnung als auch im öffentlichen Raum vor Hitze zu schützen. 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Eltern nennen aber als Folge des Lüftens,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Lärm und schlechte Luft 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der Wohnung. </a:t>
            </a:r>
            <a:endParaRPr lang="de-DE" sz="2400" dirty="0"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DE7A512-0BFA-F77D-DFAB-DCB409DB2F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E7493CE-A9B1-3742-B2B6-FE4FB32B6A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0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C67329-7A89-88D7-C67A-DF4498ED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 II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64D704-18A6-5525-5D5B-010036C058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Armuts- und Klimaschutzbedarf kann  in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privaten, halböffentlichen und öffentlichen Innen- als auch Außenräumen ansetzen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um Lebenslagen zu verbessern.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besteht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Handlungs- und Investitionsbedarf 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den Wohnungen, um armutsbetroffene Kinder besser vor Hitze zu schützen. 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besteht </a:t>
            </a:r>
            <a:r>
              <a:rPr lang="de-DE" sz="2400" dirty="0"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Bedarf nach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konsumfreien öffentlichen Innenräumen 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zur Abkühlung. </a:t>
            </a:r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der Nutzung des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öffentlichen Raums bestehen zahllose Einschränkungen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insbesondere auf Eintrittskosten, Anreisekosten oder mangelnde Verfügbarkeit zurückzuführen sind.</a:t>
            </a:r>
            <a:endParaRPr lang="de-DE" sz="2400" dirty="0"/>
          </a:p>
          <a:p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 pädiatrischer Perspektive werden die Beschattung von Spielflächen im öffentlichen Raum, aber auch etwa bei Freiflächen von </a:t>
            </a:r>
            <a:r>
              <a:rPr lang="de-DE" sz="2400" u="sng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Kinderbildungseinrichtungen</a:t>
            </a:r>
            <a:r>
              <a:rPr lang="de-DE" sz="24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wesentlich eingeschätzt.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0754DE-D6E2-0255-3410-133B390FB1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62801F5-AA68-8661-228F-EC1FBDB02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7606A9AE-2300-4D13-DE2D-EE4719B4C4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0299D8-D4A1-4341-9C8B-F875EEF7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Ausgewählte Quellen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9CD430-5BD4-4F91-81A2-2D1517734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357188" indent="-357188">
              <a:buNone/>
            </a:pPr>
            <a:r>
              <a:rPr lang="de-DE" dirty="0"/>
              <a:t>APCC (2018): Österreichischer Special Report Gesundheit, Demographie und Klimawandel. Wien: Verlag der OAW.</a:t>
            </a:r>
          </a:p>
          <a:p>
            <a:pPr marL="357188" indent="-357188">
              <a:buNone/>
            </a:pPr>
            <a:r>
              <a:rPr lang="de-DE" dirty="0"/>
              <a:t>APCC (2023) APCC Special Report Strukturen für ein klimafreundliches Leben (APCC SR Klimafreundliches Leben) [Görg, C., V. </a:t>
            </a:r>
            <a:r>
              <a:rPr lang="de-DE" dirty="0" err="1"/>
              <a:t>Madner</a:t>
            </a:r>
            <a:r>
              <a:rPr lang="de-DE" dirty="0"/>
              <a:t>, A. </a:t>
            </a:r>
            <a:r>
              <a:rPr lang="de-DE" dirty="0" err="1"/>
              <a:t>Muhar</a:t>
            </a:r>
            <a:r>
              <a:rPr lang="de-DE" dirty="0"/>
              <a:t>, A. Novy, A. Posch, K. Steininger und E. Aigner (Hrsg.)]. </a:t>
            </a:r>
            <a:r>
              <a:rPr lang="en-GB" dirty="0"/>
              <a:t>Springer Spektrum: Berlin/Heidelberg.</a:t>
            </a:r>
            <a:endParaRPr lang="de-DE" dirty="0"/>
          </a:p>
          <a:p>
            <a:pPr marL="357188" indent="-357188">
              <a:buNone/>
            </a:pPr>
            <a:r>
              <a:rPr lang="de-DE" dirty="0"/>
              <a:t>Bernstein, A. S. et al. </a:t>
            </a:r>
            <a:r>
              <a:rPr lang="en-GB" dirty="0"/>
              <a:t>(2022): Warm Season and Emergency Department Visits to U.S. Children‘s Hospitals. </a:t>
            </a:r>
            <a:r>
              <a:rPr lang="de-DE" dirty="0"/>
              <a:t>In: Environmental Health </a:t>
            </a:r>
            <a:r>
              <a:rPr lang="de-DE" dirty="0" err="1"/>
              <a:t>Perspectives</a:t>
            </a:r>
            <a:r>
              <a:rPr lang="de-DE" dirty="0"/>
              <a:t>, 130(1), 017001/1-017001-9.</a:t>
            </a:r>
          </a:p>
          <a:p>
            <a:pPr marL="357188" indent="-357188">
              <a:buNone/>
            </a:pPr>
            <a:r>
              <a:rPr lang="de-DE" dirty="0"/>
              <a:t>BMSGPK (2021): Soziale Folgen des Klimawandels in Österreich. </a:t>
            </a:r>
            <a:r>
              <a:rPr lang="en-GB" dirty="0"/>
              <a:t>Wien: BMSGPK</a:t>
            </a:r>
            <a:endParaRPr lang="de-DE" dirty="0"/>
          </a:p>
          <a:p>
            <a:pPr marL="357188" indent="-357188">
              <a:buNone/>
            </a:pPr>
            <a:r>
              <a:rPr lang="en-GB" dirty="0" err="1"/>
              <a:t>Böse</a:t>
            </a:r>
            <a:r>
              <a:rPr lang="en-GB" dirty="0"/>
              <a:t>-O’Reilly, S., O’Reilly, F., &amp; </a:t>
            </a:r>
            <a:r>
              <a:rPr lang="en-GB" dirty="0" err="1"/>
              <a:t>Roeßler</a:t>
            </a:r>
            <a:r>
              <a:rPr lang="en-GB" dirty="0"/>
              <a:t>, C. (2023). </a:t>
            </a:r>
            <a:r>
              <a:rPr lang="de-DE" dirty="0"/>
              <a:t>Hitzebelastung bei Kindern. Monatsschrift Kinderheilkunde, 171(2), 124–129.</a:t>
            </a:r>
            <a:r>
              <a:rPr lang="de-DE" dirty="0">
                <a:hlinkClick r:id="rId2"/>
              </a:rPr>
              <a:t> https://doi.org/10.1007/s00112-022-01682-7</a:t>
            </a:r>
            <a:endParaRPr lang="de-DE" dirty="0"/>
          </a:p>
          <a:p>
            <a:pPr marL="357188" indent="-357188">
              <a:buNone/>
            </a:pPr>
            <a:r>
              <a:rPr lang="en-GB" dirty="0"/>
              <a:t>HBSC (2020): Spotlight on adolescent health and well-being. Findings from the 2017/2018 Survey in Europe and Canada. International Report Vol. 2/Key Data. </a:t>
            </a:r>
            <a:r>
              <a:rPr lang="en-GB" dirty="0" err="1"/>
              <a:t>Kopenhagen</a:t>
            </a:r>
            <a:r>
              <a:rPr lang="en-GB" dirty="0"/>
              <a:t>: WHO.</a:t>
            </a:r>
            <a:endParaRPr lang="de-DE" dirty="0"/>
          </a:p>
          <a:p>
            <a:pPr marL="357188" indent="-357188">
              <a:buNone/>
            </a:pPr>
            <a:r>
              <a:rPr lang="en-GB" dirty="0" err="1"/>
              <a:t>Helledén</a:t>
            </a:r>
            <a:r>
              <a:rPr lang="en-GB" dirty="0"/>
              <a:t>, D. et al. (2021): Climate change and child health: a scoping review and an expanded conceptual framework. </a:t>
            </a:r>
            <a:r>
              <a:rPr lang="de-DE" dirty="0"/>
              <a:t>In: The Lancet Planetary Health, 5(3), 164-175</a:t>
            </a:r>
          </a:p>
          <a:p>
            <a:pPr marL="357188" indent="-357188">
              <a:buNone/>
            </a:pPr>
            <a:r>
              <a:rPr lang="en-GB" dirty="0"/>
              <a:t>Kenny, G. P., Wilson, T. E., </a:t>
            </a:r>
            <a:r>
              <a:rPr lang="en-GB" dirty="0" err="1"/>
              <a:t>Flouris</a:t>
            </a:r>
            <a:r>
              <a:rPr lang="en-GB" dirty="0"/>
              <a:t>, A. D., &amp; </a:t>
            </a:r>
            <a:r>
              <a:rPr lang="en-GB" dirty="0" err="1"/>
              <a:t>Fujii</a:t>
            </a:r>
            <a:r>
              <a:rPr lang="en-GB" dirty="0"/>
              <a:t>, N. (2018). Chapter 31—Heat exhaustion. In A. A. </a:t>
            </a:r>
            <a:r>
              <a:rPr lang="en-GB" dirty="0" err="1"/>
              <a:t>Romanovsky</a:t>
            </a:r>
            <a:r>
              <a:rPr lang="en-GB" dirty="0"/>
              <a:t> (Ed.), Handbook of Clinical Neurology (Vol. 157, pp. 505–529). Elsevier.	</a:t>
            </a:r>
            <a:r>
              <a:rPr lang="en-GB" dirty="0">
                <a:hlinkClick r:id="rId3"/>
              </a:rPr>
              <a:t> https://doi.org/10.1016/B978-0-444-64074-1.00031-8</a:t>
            </a:r>
            <a:endParaRPr lang="de-DE" dirty="0"/>
          </a:p>
          <a:p>
            <a:pPr marL="357188" indent="-357188">
              <a:buNone/>
            </a:pPr>
            <a:r>
              <a:rPr lang="de-DE" dirty="0"/>
              <a:t>Lichtenberger, Hanna; Ranftler, Judith (2023b): Soziale Teilhabe armutsbetroffener Kinder und Jugendlicher. Eine Quantitative Auswertung der Ersterhebung im Projekt „Existenzsicherung 2022/2023“. Volkshilfe Österreich, Wien</a:t>
            </a:r>
          </a:p>
          <a:p>
            <a:pPr marL="357188" indent="-357188">
              <a:buNone/>
            </a:pPr>
            <a:r>
              <a:rPr lang="de-DE" dirty="0"/>
              <a:t>Statistik Austria (2021): Tabellenband EU-SILC 2021 und Bundesländertabellen mit Dreijahresdurchschnitt EU-SILC 2019-2021. Einkommen, Armut und Lebensbedingungen. Wien: Statistik Austria</a:t>
            </a:r>
          </a:p>
          <a:p>
            <a:pPr marL="357188" indent="-357188">
              <a:buNone/>
            </a:pPr>
            <a:r>
              <a:rPr lang="en-GB" dirty="0"/>
              <a:t>Xu, Z., Sheffield, P. E., </a:t>
            </a:r>
            <a:r>
              <a:rPr lang="en-GB" dirty="0" err="1"/>
              <a:t>Su</a:t>
            </a:r>
            <a:r>
              <a:rPr lang="en-GB" dirty="0"/>
              <a:t>, H., Wang, X., Bi, Y., &amp; Tong, S. (2014). The impact of heat waves on children’s health: A systematic review. International Journal of Biometeorology, 58(2), 239–247.	</a:t>
            </a:r>
            <a:r>
              <a:rPr lang="en-GB" dirty="0">
                <a:hlinkClick r:id="rId4"/>
              </a:rPr>
              <a:t> </a:t>
            </a:r>
            <a:r>
              <a:rPr lang="en-GB" dirty="0"/>
              <a:t>https://doi.org/10.1007/s00484-013-0655-x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C413C0A-E069-4E17-8054-2F94397AB6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Armutsgefährdete</a:t>
            </a:r>
            <a:r>
              <a:rPr lang="en-US" dirty="0"/>
              <a:t> Kinder in der </a:t>
            </a:r>
            <a:r>
              <a:rPr lang="en-US" dirty="0" err="1"/>
              <a:t>Klimakrise</a:t>
            </a:r>
            <a:r>
              <a:rPr lang="en-US" dirty="0"/>
              <a:t>: </a:t>
            </a:r>
            <a:r>
              <a:rPr lang="en-US" dirty="0" err="1"/>
              <a:t>Betroffenheit</a:t>
            </a:r>
            <a:r>
              <a:rPr lang="en-US" dirty="0"/>
              <a:t>, </a:t>
            </a:r>
            <a:r>
              <a:rPr lang="en-US" dirty="0" err="1"/>
              <a:t>Anpassung</a:t>
            </a:r>
            <a:r>
              <a:rPr lang="en-US" dirty="0"/>
              <a:t> und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6D25C91-D771-416D-A694-13F3D3A8B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Juli 2023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0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StartClim Colors">
      <a:dk1>
        <a:srgbClr val="0088AB"/>
      </a:dk1>
      <a:lt1>
        <a:sysClr val="window" lastClr="FFFFFF"/>
      </a:lt1>
      <a:dk2>
        <a:srgbClr val="0088AB"/>
      </a:dk2>
      <a:lt2>
        <a:srgbClr val="FFFFF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xt Format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Cl2020_ppt-Vorlage.potx" id="{9F3B536A-4BF3-40B6-A5E7-1072B4531DF7}" vid="{EFD7D2DF-C157-4658-9DDB-454ABE852C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StCl2020_ppt-Vorlage</Template>
  <TotalTime>0</TotalTime>
  <Words>1558</Words>
  <Application>Microsoft Office PowerPoint</Application>
  <PresentationFormat>Breitbild</PresentationFormat>
  <Paragraphs>139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Times New Roman</vt:lpstr>
      <vt:lpstr>Nunito Sans</vt:lpstr>
      <vt:lpstr>Calibri</vt:lpstr>
      <vt:lpstr>Arial</vt:lpstr>
      <vt:lpstr>Wingdings 2</vt:lpstr>
      <vt:lpstr>Presentation on brainstorming</vt:lpstr>
      <vt:lpstr>Armutsgefährdete Kinder in der Klimakrise: Betroffenheit, Anpassung und soziale Infrastruktur</vt:lpstr>
      <vt:lpstr>Fokus der Befragung</vt:lpstr>
      <vt:lpstr>Belastung durch Hitze</vt:lpstr>
      <vt:lpstr>Wahrgenommene Veränderungen durch Hitze</vt:lpstr>
      <vt:lpstr>Hitzeschutzstrategien der Eltern für Kinder </vt:lpstr>
      <vt:lpstr>Bedarf zur Abkühlung bei Hitze</vt:lpstr>
      <vt:lpstr>Diskussion I</vt:lpstr>
      <vt:lpstr>Diskussion II</vt:lpstr>
      <vt:lpstr>Ausgewählte Quellen</vt:lpstr>
      <vt:lpstr>Kinderarmut und Klimakrise</vt:lpstr>
      <vt:lpstr>Charakteristika der Haushalte</vt:lpstr>
      <vt:lpstr>Investitionsbedarf und Umzugswünsche</vt:lpstr>
      <vt:lpstr>Mängel und Barrieren im öffentlichen Raum</vt:lpstr>
      <vt:lpstr>Nutzung des öffentlichen Raums zum Schutz vor Hitze</vt:lpstr>
    </vt:vector>
  </TitlesOfParts>
  <Company>Umweltbundesamt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Balas Maria</dc:creator>
  <cp:lastModifiedBy>Ernest Aigner</cp:lastModifiedBy>
  <cp:revision>47</cp:revision>
  <dcterms:created xsi:type="dcterms:W3CDTF">2021-11-08T08:01:15Z</dcterms:created>
  <dcterms:modified xsi:type="dcterms:W3CDTF">2023-08-17T07:53:56Z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