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  <p:sldMasterId id="2147483658" r:id="rId2"/>
    <p:sldMasterId id="2147483675" r:id="rId3"/>
    <p:sldMasterId id="2147483682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4" r:id="rId6"/>
    <p:sldId id="265" r:id="rId7"/>
    <p:sldId id="262" r:id="rId8"/>
    <p:sldId id="266" r:id="rId9"/>
    <p:sldId id="267" r:id="rId10"/>
    <p:sldId id="268" r:id="rId11"/>
    <p:sldId id="260" r:id="rId12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4F85"/>
    <a:srgbClr val="636812"/>
    <a:srgbClr val="D53D0E"/>
    <a:srgbClr val="EA5101"/>
    <a:srgbClr val="A05A3E"/>
    <a:srgbClr val="CC4108"/>
    <a:srgbClr val="4D4C83"/>
    <a:srgbClr val="8381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7" autoAdjust="0"/>
    <p:restoredTop sz="94668" autoAdjust="0"/>
  </p:normalViewPr>
  <p:slideViewPr>
    <p:cSldViewPr snapToGrid="0" snapToObjects="1" showGuides="1">
      <p:cViewPr varScale="1">
        <p:scale>
          <a:sx n="98" d="100"/>
          <a:sy n="98" d="100"/>
        </p:scale>
        <p:origin x="96" y="6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19" d="100"/>
          <a:sy n="119" d="100"/>
        </p:scale>
        <p:origin x="498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onard%20Geyer\Desktop\Mediengespr&#228;ch\PD%20A1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onard%20Geyer\Desktop\Monthly%20Postings%20ZKO%20-%20Mediengespr&#228;ch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Für Österreich ausgestellte PD A1 Formulare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Tabelle1!$A$19:$A$29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  <c:extLst/>
            </c:numRef>
          </c:cat>
          <c:val>
            <c:numRef>
              <c:f>Tabelle1!$B$19:$B$29</c:f>
              <c:numCache>
                <c:formatCode>General</c:formatCode>
                <c:ptCount val="11"/>
                <c:pt idx="0">
                  <c:v>59642</c:v>
                </c:pt>
                <c:pt idx="1">
                  <c:v>76335</c:v>
                </c:pt>
                <c:pt idx="2">
                  <c:v>76445</c:v>
                </c:pt>
                <c:pt idx="3">
                  <c:v>88596</c:v>
                </c:pt>
                <c:pt idx="4">
                  <c:v>101015</c:v>
                </c:pt>
                <c:pt idx="5">
                  <c:v>108627</c:v>
                </c:pt>
                <c:pt idx="6">
                  <c:v>120150</c:v>
                </c:pt>
                <c:pt idx="7">
                  <c:v>141046</c:v>
                </c:pt>
                <c:pt idx="8">
                  <c:v>119907</c:v>
                </c:pt>
                <c:pt idx="9">
                  <c:v>320480</c:v>
                </c:pt>
                <c:pt idx="10">
                  <c:v>232003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DDE9-430E-B3EB-8E8B1B00A2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1555280"/>
        <c:axId val="2051548560"/>
      </c:barChart>
      <c:catAx>
        <c:axId val="205155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51548560"/>
        <c:crosses val="autoZero"/>
        <c:auto val="1"/>
        <c:lblAlgn val="ctr"/>
        <c:lblOffset val="100"/>
        <c:noMultiLvlLbl val="0"/>
      </c:catAx>
      <c:valAx>
        <c:axId val="2051548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51555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Monatlich gemeldete Entsendungen und Überlassungen 2019-2021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'Monthly ZKO Data'!$D$42</c:f>
              <c:strCache>
                <c:ptCount val="1"/>
                <c:pt idx="0">
                  <c:v>Gesamt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'Monthly ZKO Data'!$C$45:$C$80</c:f>
              <c:strCache>
                <c:ptCount val="36"/>
                <c:pt idx="0">
                  <c:v>Jan 19</c:v>
                </c:pt>
                <c:pt idx="1">
                  <c:v>Feb 19</c:v>
                </c:pt>
                <c:pt idx="2">
                  <c:v>Mar 19</c:v>
                </c:pt>
                <c:pt idx="3">
                  <c:v>Apr 19</c:v>
                </c:pt>
                <c:pt idx="4">
                  <c:v>May 19</c:v>
                </c:pt>
                <c:pt idx="5">
                  <c:v>Jun 19</c:v>
                </c:pt>
                <c:pt idx="6">
                  <c:v>Jul 19</c:v>
                </c:pt>
                <c:pt idx="7">
                  <c:v>Aug 19</c:v>
                </c:pt>
                <c:pt idx="8">
                  <c:v>Sep 19</c:v>
                </c:pt>
                <c:pt idx="9">
                  <c:v>Oct 19</c:v>
                </c:pt>
                <c:pt idx="10">
                  <c:v>Nov 19</c:v>
                </c:pt>
                <c:pt idx="11">
                  <c:v>Dec 19</c:v>
                </c:pt>
                <c:pt idx="12">
                  <c:v>Jan 20</c:v>
                </c:pt>
                <c:pt idx="13">
                  <c:v>Feb 20</c:v>
                </c:pt>
                <c:pt idx="14">
                  <c:v>Mar 20</c:v>
                </c:pt>
                <c:pt idx="15">
                  <c:v>Apr 20</c:v>
                </c:pt>
                <c:pt idx="16">
                  <c:v>May 20</c:v>
                </c:pt>
                <c:pt idx="17">
                  <c:v>Jun 20</c:v>
                </c:pt>
                <c:pt idx="18">
                  <c:v>Jul 20</c:v>
                </c:pt>
                <c:pt idx="19">
                  <c:v>Aug 20</c:v>
                </c:pt>
                <c:pt idx="20">
                  <c:v>Sep 20</c:v>
                </c:pt>
                <c:pt idx="21">
                  <c:v>Oct 20</c:v>
                </c:pt>
                <c:pt idx="22">
                  <c:v>Nov 20</c:v>
                </c:pt>
                <c:pt idx="23">
                  <c:v>Dec 20</c:v>
                </c:pt>
                <c:pt idx="24">
                  <c:v>Jan 21</c:v>
                </c:pt>
                <c:pt idx="25">
                  <c:v>Feb 21</c:v>
                </c:pt>
                <c:pt idx="26">
                  <c:v>Mar 21</c:v>
                </c:pt>
                <c:pt idx="27">
                  <c:v>Apr 21</c:v>
                </c:pt>
                <c:pt idx="28">
                  <c:v>May 21</c:v>
                </c:pt>
                <c:pt idx="29">
                  <c:v>Jun 21</c:v>
                </c:pt>
                <c:pt idx="30">
                  <c:v>Jul 21</c:v>
                </c:pt>
                <c:pt idx="31">
                  <c:v>Aug 21</c:v>
                </c:pt>
                <c:pt idx="32">
                  <c:v>Sep 21</c:v>
                </c:pt>
                <c:pt idx="33">
                  <c:v>Oct 21</c:v>
                </c:pt>
                <c:pt idx="34">
                  <c:v>Nov 21</c:v>
                </c:pt>
                <c:pt idx="35">
                  <c:v>Dec 21</c:v>
                </c:pt>
              </c:strCache>
            </c:strRef>
          </c:cat>
          <c:val>
            <c:numRef>
              <c:f>'Monthly ZKO Data'!$D$45:$D$80</c:f>
              <c:numCache>
                <c:formatCode>0%</c:formatCode>
                <c:ptCount val="36"/>
                <c:pt idx="0">
                  <c:v>1.1326813009478851</c:v>
                </c:pt>
                <c:pt idx="1">
                  <c:v>0.82837773638687595</c:v>
                </c:pt>
                <c:pt idx="2">
                  <c:v>0.91125170611789363</c:v>
                </c:pt>
                <c:pt idx="3">
                  <c:v>0.99032508615424064</c:v>
                </c:pt>
                <c:pt idx="4">
                  <c:v>1.1111295443062792</c:v>
                </c:pt>
                <c:pt idx="5">
                  <c:v>1.0876624111122004</c:v>
                </c:pt>
                <c:pt idx="6">
                  <c:v>1.072203663346178</c:v>
                </c:pt>
                <c:pt idx="7">
                  <c:v>0.81831823906010814</c:v>
                </c:pt>
                <c:pt idx="8">
                  <c:v>1.0162052921703328</c:v>
                </c:pt>
                <c:pt idx="9">
                  <c:v>1.1069519119831688</c:v>
                </c:pt>
                <c:pt idx="10">
                  <c:v>1.0553272352972227</c:v>
                </c:pt>
                <c:pt idx="11">
                  <c:v>0.86956587311761468</c:v>
                </c:pt>
                <c:pt idx="12">
                  <c:v>1.302395728861105</c:v>
                </c:pt>
                <c:pt idx="13">
                  <c:v>0.9586233419550414</c:v>
                </c:pt>
                <c:pt idx="14">
                  <c:v>0.77675305970092978</c:v>
                </c:pt>
                <c:pt idx="15">
                  <c:v>0.65257029959807256</c:v>
                </c:pt>
                <c:pt idx="16">
                  <c:v>1.1391362707467707</c:v>
                </c:pt>
                <c:pt idx="17">
                  <c:v>1.1692091907911109</c:v>
                </c:pt>
                <c:pt idx="18">
                  <c:v>1.2422197253621494</c:v>
                </c:pt>
                <c:pt idx="19">
                  <c:v>1.1175995958103022</c:v>
                </c:pt>
                <c:pt idx="20">
                  <c:v>1.1537504430250884</c:v>
                </c:pt>
                <c:pt idx="21">
                  <c:v>1.1649109048268997</c:v>
                </c:pt>
                <c:pt idx="22">
                  <c:v>1.2178476898598156</c:v>
                </c:pt>
                <c:pt idx="23">
                  <c:v>1.0860034235470661</c:v>
                </c:pt>
                <c:pt idx="24">
                  <c:v>1.2728054233811674</c:v>
                </c:pt>
                <c:pt idx="25">
                  <c:v>1.1854220238140125</c:v>
                </c:pt>
                <c:pt idx="26">
                  <c:v>1.272458544163003</c:v>
                </c:pt>
                <c:pt idx="27">
                  <c:v>1.2714329882136475</c:v>
                </c:pt>
                <c:pt idx="28">
                  <c:v>1.3257271267089457</c:v>
                </c:pt>
                <c:pt idx="29">
                  <c:v>1.5028315901395812</c:v>
                </c:pt>
                <c:pt idx="30">
                  <c:v>1.2041535015948903</c:v>
                </c:pt>
                <c:pt idx="31">
                  <c:v>1.2582063328079873</c:v>
                </c:pt>
                <c:pt idx="32">
                  <c:v>1.2781895921152846</c:v>
                </c:pt>
                <c:pt idx="33">
                  <c:v>1.3364653007669047</c:v>
                </c:pt>
                <c:pt idx="34">
                  <c:v>1.3099667448401717</c:v>
                </c:pt>
                <c:pt idx="35">
                  <c:v>1.2363680237687673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3C-4B5A-90A3-2FD7F0F9A1CF}"/>
            </c:ext>
          </c:extLst>
        </c:ser>
        <c:ser>
          <c:idx val="1"/>
          <c:order val="1"/>
          <c:tx>
            <c:strRef>
              <c:f>'Monthly ZKO Data'!$E$42</c:f>
              <c:strCache>
                <c:ptCount val="1"/>
                <c:pt idx="0">
                  <c:v>Transport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'Monthly ZKO Data'!$C$45:$C$80</c:f>
              <c:strCache>
                <c:ptCount val="36"/>
                <c:pt idx="0">
                  <c:v>Jan 19</c:v>
                </c:pt>
                <c:pt idx="1">
                  <c:v>Feb 19</c:v>
                </c:pt>
                <c:pt idx="2">
                  <c:v>Mar 19</c:v>
                </c:pt>
                <c:pt idx="3">
                  <c:v>Apr 19</c:v>
                </c:pt>
                <c:pt idx="4">
                  <c:v>May 19</c:v>
                </c:pt>
                <c:pt idx="5">
                  <c:v>Jun 19</c:v>
                </c:pt>
                <c:pt idx="6">
                  <c:v>Jul 19</c:v>
                </c:pt>
                <c:pt idx="7">
                  <c:v>Aug 19</c:v>
                </c:pt>
                <c:pt idx="8">
                  <c:v>Sep 19</c:v>
                </c:pt>
                <c:pt idx="9">
                  <c:v>Oct 19</c:v>
                </c:pt>
                <c:pt idx="10">
                  <c:v>Nov 19</c:v>
                </c:pt>
                <c:pt idx="11">
                  <c:v>Dec 19</c:v>
                </c:pt>
                <c:pt idx="12">
                  <c:v>Jan 20</c:v>
                </c:pt>
                <c:pt idx="13">
                  <c:v>Feb 20</c:v>
                </c:pt>
                <c:pt idx="14">
                  <c:v>Mar 20</c:v>
                </c:pt>
                <c:pt idx="15">
                  <c:v>Apr 20</c:v>
                </c:pt>
                <c:pt idx="16">
                  <c:v>May 20</c:v>
                </c:pt>
                <c:pt idx="17">
                  <c:v>Jun 20</c:v>
                </c:pt>
                <c:pt idx="18">
                  <c:v>Jul 20</c:v>
                </c:pt>
                <c:pt idx="19">
                  <c:v>Aug 20</c:v>
                </c:pt>
                <c:pt idx="20">
                  <c:v>Sep 20</c:v>
                </c:pt>
                <c:pt idx="21">
                  <c:v>Oct 20</c:v>
                </c:pt>
                <c:pt idx="22">
                  <c:v>Nov 20</c:v>
                </c:pt>
                <c:pt idx="23">
                  <c:v>Dec 20</c:v>
                </c:pt>
                <c:pt idx="24">
                  <c:v>Jan 21</c:v>
                </c:pt>
                <c:pt idx="25">
                  <c:v>Feb 21</c:v>
                </c:pt>
                <c:pt idx="26">
                  <c:v>Mar 21</c:v>
                </c:pt>
                <c:pt idx="27">
                  <c:v>Apr 21</c:v>
                </c:pt>
                <c:pt idx="28">
                  <c:v>May 21</c:v>
                </c:pt>
                <c:pt idx="29">
                  <c:v>Jun 21</c:v>
                </c:pt>
                <c:pt idx="30">
                  <c:v>Jul 21</c:v>
                </c:pt>
                <c:pt idx="31">
                  <c:v>Aug 21</c:v>
                </c:pt>
                <c:pt idx="32">
                  <c:v>Sep 21</c:v>
                </c:pt>
                <c:pt idx="33">
                  <c:v>Oct 21</c:v>
                </c:pt>
                <c:pt idx="34">
                  <c:v>Nov 21</c:v>
                </c:pt>
                <c:pt idx="35">
                  <c:v>Dec 21</c:v>
                </c:pt>
              </c:strCache>
              <c:extLst xmlns:c15="http://schemas.microsoft.com/office/drawing/2012/chart"/>
            </c:strRef>
          </c:cat>
          <c:val>
            <c:numRef>
              <c:f>'Monthly ZKO Data'!$E$45:$E$80</c:f>
              <c:numCache>
                <c:formatCode>0%</c:formatCode>
                <c:ptCount val="36"/>
                <c:pt idx="0">
                  <c:v>1.1022122654718567</c:v>
                </c:pt>
                <c:pt idx="1">
                  <c:v>0.81780379683297844</c:v>
                </c:pt>
                <c:pt idx="2">
                  <c:v>0.86584276905681512</c:v>
                </c:pt>
                <c:pt idx="3">
                  <c:v>0.99057924686811472</c:v>
                </c:pt>
                <c:pt idx="4">
                  <c:v>1.1385426628553916</c:v>
                </c:pt>
                <c:pt idx="5">
                  <c:v>1.1114903599752726</c:v>
                </c:pt>
                <c:pt idx="6">
                  <c:v>1.0385970844803263</c:v>
                </c:pt>
                <c:pt idx="7">
                  <c:v>0.78155793789594374</c:v>
                </c:pt>
                <c:pt idx="8">
                  <c:v>1.0087550128656948</c:v>
                </c:pt>
                <c:pt idx="9">
                  <c:v>1.1100954756080164</c:v>
                </c:pt>
                <c:pt idx="10">
                  <c:v>1.1040509766832398</c:v>
                </c:pt>
                <c:pt idx="11">
                  <c:v>0.93047241140634984</c:v>
                </c:pt>
                <c:pt idx="12">
                  <c:v>1.3813370812044614</c:v>
                </c:pt>
                <c:pt idx="13">
                  <c:v>1.0135103004813408</c:v>
                </c:pt>
                <c:pt idx="14">
                  <c:v>0.87298626778609656</c:v>
                </c:pt>
                <c:pt idx="15">
                  <c:v>0.65489821042676066</c:v>
                </c:pt>
                <c:pt idx="16">
                  <c:v>1.2788553494343851</c:v>
                </c:pt>
                <c:pt idx="17">
                  <c:v>1.2655828133338265</c:v>
                </c:pt>
                <c:pt idx="18">
                  <c:v>1.3349677432990072</c:v>
                </c:pt>
                <c:pt idx="19">
                  <c:v>1.2306473003175475</c:v>
                </c:pt>
                <c:pt idx="20">
                  <c:v>1.2344303957984393</c:v>
                </c:pt>
                <c:pt idx="21">
                  <c:v>1.2517185081077653</c:v>
                </c:pt>
                <c:pt idx="22">
                  <c:v>1.3568209317193536</c:v>
                </c:pt>
                <c:pt idx="23">
                  <c:v>1.2953403465019575</c:v>
                </c:pt>
                <c:pt idx="24">
                  <c:v>1.4320601491046849</c:v>
                </c:pt>
                <c:pt idx="25">
                  <c:v>1.3691001410735326</c:v>
                </c:pt>
                <c:pt idx="26">
                  <c:v>1.4262904001310346</c:v>
                </c:pt>
                <c:pt idx="27">
                  <c:v>1.4115595758283448</c:v>
                </c:pt>
                <c:pt idx="28">
                  <c:v>1.4784294870101393</c:v>
                </c:pt>
                <c:pt idx="29">
                  <c:v>1.6743684713863778</c:v>
                </c:pt>
                <c:pt idx="30">
                  <c:v>1.266597274691831</c:v>
                </c:pt>
                <c:pt idx="31">
                  <c:v>1.3496140291551968</c:v>
                </c:pt>
                <c:pt idx="32">
                  <c:v>1.3352636278617585</c:v>
                </c:pt>
                <c:pt idx="33">
                  <c:v>1.4432826278776094</c:v>
                </c:pt>
                <c:pt idx="34">
                  <c:v>1.4202881704295081</c:v>
                </c:pt>
                <c:pt idx="35">
                  <c:v>1.4398588207943444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8E3C-4B5A-90A3-2FD7F0F9A1CF}"/>
            </c:ext>
          </c:extLst>
        </c:ser>
        <c:ser>
          <c:idx val="4"/>
          <c:order val="4"/>
          <c:tx>
            <c:strRef>
              <c:f>'Monthly ZKO Data'!$H$42</c:f>
              <c:strCache>
                <c:ptCount val="1"/>
                <c:pt idx="0">
                  <c:v>Bau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'Monthly ZKO Data'!$C$45:$C$80</c:f>
              <c:strCache>
                <c:ptCount val="36"/>
                <c:pt idx="0">
                  <c:v>Jan 19</c:v>
                </c:pt>
                <c:pt idx="1">
                  <c:v>Feb 19</c:v>
                </c:pt>
                <c:pt idx="2">
                  <c:v>Mar 19</c:v>
                </c:pt>
                <c:pt idx="3">
                  <c:v>Apr 19</c:v>
                </c:pt>
                <c:pt idx="4">
                  <c:v>May 19</c:v>
                </c:pt>
                <c:pt idx="5">
                  <c:v>Jun 19</c:v>
                </c:pt>
                <c:pt idx="6">
                  <c:v>Jul 19</c:v>
                </c:pt>
                <c:pt idx="7">
                  <c:v>Aug 19</c:v>
                </c:pt>
                <c:pt idx="8">
                  <c:v>Sep 19</c:v>
                </c:pt>
                <c:pt idx="9">
                  <c:v>Oct 19</c:v>
                </c:pt>
                <c:pt idx="10">
                  <c:v>Nov 19</c:v>
                </c:pt>
                <c:pt idx="11">
                  <c:v>Dec 19</c:v>
                </c:pt>
                <c:pt idx="12">
                  <c:v>Jan 20</c:v>
                </c:pt>
                <c:pt idx="13">
                  <c:v>Feb 20</c:v>
                </c:pt>
                <c:pt idx="14">
                  <c:v>Mar 20</c:v>
                </c:pt>
                <c:pt idx="15">
                  <c:v>Apr 20</c:v>
                </c:pt>
                <c:pt idx="16">
                  <c:v>May 20</c:v>
                </c:pt>
                <c:pt idx="17">
                  <c:v>Jun 20</c:v>
                </c:pt>
                <c:pt idx="18">
                  <c:v>Jul 20</c:v>
                </c:pt>
                <c:pt idx="19">
                  <c:v>Aug 20</c:v>
                </c:pt>
                <c:pt idx="20">
                  <c:v>Sep 20</c:v>
                </c:pt>
                <c:pt idx="21">
                  <c:v>Oct 20</c:v>
                </c:pt>
                <c:pt idx="22">
                  <c:v>Nov 20</c:v>
                </c:pt>
                <c:pt idx="23">
                  <c:v>Dec 20</c:v>
                </c:pt>
                <c:pt idx="24">
                  <c:v>Jan 21</c:v>
                </c:pt>
                <c:pt idx="25">
                  <c:v>Feb 21</c:v>
                </c:pt>
                <c:pt idx="26">
                  <c:v>Mar 21</c:v>
                </c:pt>
                <c:pt idx="27">
                  <c:v>Apr 21</c:v>
                </c:pt>
                <c:pt idx="28">
                  <c:v>May 21</c:v>
                </c:pt>
                <c:pt idx="29">
                  <c:v>Jun 21</c:v>
                </c:pt>
                <c:pt idx="30">
                  <c:v>Jul 21</c:v>
                </c:pt>
                <c:pt idx="31">
                  <c:v>Aug 21</c:v>
                </c:pt>
                <c:pt idx="32">
                  <c:v>Sep 21</c:v>
                </c:pt>
                <c:pt idx="33">
                  <c:v>Oct 21</c:v>
                </c:pt>
                <c:pt idx="34">
                  <c:v>Nov 21</c:v>
                </c:pt>
                <c:pt idx="35">
                  <c:v>Dec 21</c:v>
                </c:pt>
              </c:strCache>
              <c:extLst xmlns:c15="http://schemas.microsoft.com/office/drawing/2012/chart"/>
            </c:strRef>
          </c:cat>
          <c:val>
            <c:numRef>
              <c:f>'Monthly ZKO Data'!$H$45:$H$80</c:f>
              <c:numCache>
                <c:formatCode>0%</c:formatCode>
                <c:ptCount val="36"/>
                <c:pt idx="0">
                  <c:v>1.4974391103453677</c:v>
                </c:pt>
                <c:pt idx="1">
                  <c:v>0.70107291095622204</c:v>
                </c:pt>
                <c:pt idx="2">
                  <c:v>1.1053645547811104</c:v>
                </c:pt>
                <c:pt idx="3">
                  <c:v>1.0375127261336048</c:v>
                </c:pt>
                <c:pt idx="4">
                  <c:v>0.95857154044952619</c:v>
                </c:pt>
                <c:pt idx="5">
                  <c:v>1.067961469183178</c:v>
                </c:pt>
                <c:pt idx="6">
                  <c:v>1.2950113556269089</c:v>
                </c:pt>
                <c:pt idx="7">
                  <c:v>0.81027488448586416</c:v>
                </c:pt>
                <c:pt idx="8">
                  <c:v>1.0433393374579059</c:v>
                </c:pt>
                <c:pt idx="9">
                  <c:v>1.1085597932492754</c:v>
                </c:pt>
                <c:pt idx="10">
                  <c:v>0.81986059989035942</c:v>
                </c:pt>
                <c:pt idx="11">
                  <c:v>0.55503171744067659</c:v>
                </c:pt>
                <c:pt idx="12">
                  <c:v>1.1876889341373638</c:v>
                </c:pt>
                <c:pt idx="13">
                  <c:v>0.71235022319680474</c:v>
                </c:pt>
                <c:pt idx="14">
                  <c:v>0.46782050278017068</c:v>
                </c:pt>
                <c:pt idx="15">
                  <c:v>0.74637011512256246</c:v>
                </c:pt>
                <c:pt idx="16">
                  <c:v>0.77249588847991224</c:v>
                </c:pt>
                <c:pt idx="17">
                  <c:v>0.82474743519461191</c:v>
                </c:pt>
                <c:pt idx="18">
                  <c:v>0.92135641005560331</c:v>
                </c:pt>
                <c:pt idx="19">
                  <c:v>0.79354687132899993</c:v>
                </c:pt>
                <c:pt idx="20">
                  <c:v>0.86891690813689404</c:v>
                </c:pt>
                <c:pt idx="21">
                  <c:v>0.85820346150834048</c:v>
                </c:pt>
                <c:pt idx="22">
                  <c:v>0.77644294776411615</c:v>
                </c:pt>
                <c:pt idx="23">
                  <c:v>0.42609444749001485</c:v>
                </c:pt>
                <c:pt idx="24">
                  <c:v>1.039956143785731</c:v>
                </c:pt>
                <c:pt idx="25">
                  <c:v>0.76610541154358203</c:v>
                </c:pt>
                <c:pt idx="26">
                  <c:v>0.95969927167358438</c:v>
                </c:pt>
                <c:pt idx="27">
                  <c:v>1.0799906022397994</c:v>
                </c:pt>
                <c:pt idx="28">
                  <c:v>1.160247474351946</c:v>
                </c:pt>
                <c:pt idx="29">
                  <c:v>1.2910642963427048</c:v>
                </c:pt>
                <c:pt idx="30">
                  <c:v>1.1532931318035868</c:v>
                </c:pt>
                <c:pt idx="31">
                  <c:v>1.1591197431278877</c:v>
                </c:pt>
                <c:pt idx="32">
                  <c:v>1.2523455243167045</c:v>
                </c:pt>
                <c:pt idx="33">
                  <c:v>1.172652517816587</c:v>
                </c:pt>
                <c:pt idx="34">
                  <c:v>1.1865612029133057</c:v>
                </c:pt>
                <c:pt idx="35">
                  <c:v>0.67400736157882368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8E3C-4B5A-90A3-2FD7F0F9A1CF}"/>
            </c:ext>
          </c:extLst>
        </c:ser>
        <c:ser>
          <c:idx val="7"/>
          <c:order val="7"/>
          <c:tx>
            <c:strRef>
              <c:f>'Monthly ZKO Data'!$K$42</c:f>
              <c:strCache>
                <c:ptCount val="1"/>
                <c:pt idx="0">
                  <c:v>2019 Mittelwert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'Monthly ZKO Data'!$C$45:$C$80</c:f>
              <c:strCache>
                <c:ptCount val="36"/>
                <c:pt idx="0">
                  <c:v>Jan 19</c:v>
                </c:pt>
                <c:pt idx="1">
                  <c:v>Feb 19</c:v>
                </c:pt>
                <c:pt idx="2">
                  <c:v>Mar 19</c:v>
                </c:pt>
                <c:pt idx="3">
                  <c:v>Apr 19</c:v>
                </c:pt>
                <c:pt idx="4">
                  <c:v>May 19</c:v>
                </c:pt>
                <c:pt idx="5">
                  <c:v>Jun 19</c:v>
                </c:pt>
                <c:pt idx="6">
                  <c:v>Jul 19</c:v>
                </c:pt>
                <c:pt idx="7">
                  <c:v>Aug 19</c:v>
                </c:pt>
                <c:pt idx="8">
                  <c:v>Sep 19</c:v>
                </c:pt>
                <c:pt idx="9">
                  <c:v>Oct 19</c:v>
                </c:pt>
                <c:pt idx="10">
                  <c:v>Nov 19</c:v>
                </c:pt>
                <c:pt idx="11">
                  <c:v>Dec 19</c:v>
                </c:pt>
                <c:pt idx="12">
                  <c:v>Jan 20</c:v>
                </c:pt>
                <c:pt idx="13">
                  <c:v>Feb 20</c:v>
                </c:pt>
                <c:pt idx="14">
                  <c:v>Mar 20</c:v>
                </c:pt>
                <c:pt idx="15">
                  <c:v>Apr 20</c:v>
                </c:pt>
                <c:pt idx="16">
                  <c:v>May 20</c:v>
                </c:pt>
                <c:pt idx="17">
                  <c:v>Jun 20</c:v>
                </c:pt>
                <c:pt idx="18">
                  <c:v>Jul 20</c:v>
                </c:pt>
                <c:pt idx="19">
                  <c:v>Aug 20</c:v>
                </c:pt>
                <c:pt idx="20">
                  <c:v>Sep 20</c:v>
                </c:pt>
                <c:pt idx="21">
                  <c:v>Oct 20</c:v>
                </c:pt>
                <c:pt idx="22">
                  <c:v>Nov 20</c:v>
                </c:pt>
                <c:pt idx="23">
                  <c:v>Dec 20</c:v>
                </c:pt>
                <c:pt idx="24">
                  <c:v>Jan 21</c:v>
                </c:pt>
                <c:pt idx="25">
                  <c:v>Feb 21</c:v>
                </c:pt>
                <c:pt idx="26">
                  <c:v>Mar 21</c:v>
                </c:pt>
                <c:pt idx="27">
                  <c:v>Apr 21</c:v>
                </c:pt>
                <c:pt idx="28">
                  <c:v>May 21</c:v>
                </c:pt>
                <c:pt idx="29">
                  <c:v>Jun 21</c:v>
                </c:pt>
                <c:pt idx="30">
                  <c:v>Jul 21</c:v>
                </c:pt>
                <c:pt idx="31">
                  <c:v>Aug 21</c:v>
                </c:pt>
                <c:pt idx="32">
                  <c:v>Sep 21</c:v>
                </c:pt>
                <c:pt idx="33">
                  <c:v>Oct 21</c:v>
                </c:pt>
                <c:pt idx="34">
                  <c:v>Nov 21</c:v>
                </c:pt>
                <c:pt idx="35">
                  <c:v>Dec 21</c:v>
                </c:pt>
              </c:strCache>
            </c:strRef>
          </c:cat>
          <c:val>
            <c:numRef>
              <c:f>'Monthly ZKO Data'!$K$45:$K$80</c:f>
              <c:numCache>
                <c:formatCode>0%</c:formatCode>
                <c:ptCount val="3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E3C-4B5A-90A3-2FD7F0F9A1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73538767"/>
        <c:axId val="973542927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'Monthly ZKO Data'!$F$42</c15:sqref>
                        </c15:formulaRef>
                      </c:ext>
                    </c:extLst>
                    <c:strCache>
                      <c:ptCount val="1"/>
                      <c:pt idx="0">
                        <c:v>Entsendungen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'Monthly ZKO Data'!$C$45:$C$80</c15:sqref>
                        </c15:formulaRef>
                      </c:ext>
                    </c:extLst>
                    <c:strCache>
                      <c:ptCount val="36"/>
                      <c:pt idx="0">
                        <c:v>Jan 19</c:v>
                      </c:pt>
                      <c:pt idx="1">
                        <c:v>Feb 19</c:v>
                      </c:pt>
                      <c:pt idx="2">
                        <c:v>Mar 19</c:v>
                      </c:pt>
                      <c:pt idx="3">
                        <c:v>Apr 19</c:v>
                      </c:pt>
                      <c:pt idx="4">
                        <c:v>May 19</c:v>
                      </c:pt>
                      <c:pt idx="5">
                        <c:v>Jun 19</c:v>
                      </c:pt>
                      <c:pt idx="6">
                        <c:v>Jul 19</c:v>
                      </c:pt>
                      <c:pt idx="7">
                        <c:v>Aug 19</c:v>
                      </c:pt>
                      <c:pt idx="8">
                        <c:v>Sep 19</c:v>
                      </c:pt>
                      <c:pt idx="9">
                        <c:v>Oct 19</c:v>
                      </c:pt>
                      <c:pt idx="10">
                        <c:v>Nov 19</c:v>
                      </c:pt>
                      <c:pt idx="11">
                        <c:v>Dec 19</c:v>
                      </c:pt>
                      <c:pt idx="12">
                        <c:v>Jan 20</c:v>
                      </c:pt>
                      <c:pt idx="13">
                        <c:v>Feb 20</c:v>
                      </c:pt>
                      <c:pt idx="14">
                        <c:v>Mar 20</c:v>
                      </c:pt>
                      <c:pt idx="15">
                        <c:v>Apr 20</c:v>
                      </c:pt>
                      <c:pt idx="16">
                        <c:v>May 20</c:v>
                      </c:pt>
                      <c:pt idx="17">
                        <c:v>Jun 20</c:v>
                      </c:pt>
                      <c:pt idx="18">
                        <c:v>Jul 20</c:v>
                      </c:pt>
                      <c:pt idx="19">
                        <c:v>Aug 20</c:v>
                      </c:pt>
                      <c:pt idx="20">
                        <c:v>Sep 20</c:v>
                      </c:pt>
                      <c:pt idx="21">
                        <c:v>Oct 20</c:v>
                      </c:pt>
                      <c:pt idx="22">
                        <c:v>Nov 20</c:v>
                      </c:pt>
                      <c:pt idx="23">
                        <c:v>Dec 20</c:v>
                      </c:pt>
                      <c:pt idx="24">
                        <c:v>Jan 21</c:v>
                      </c:pt>
                      <c:pt idx="25">
                        <c:v>Feb 21</c:v>
                      </c:pt>
                      <c:pt idx="26">
                        <c:v>Mar 21</c:v>
                      </c:pt>
                      <c:pt idx="27">
                        <c:v>Apr 21</c:v>
                      </c:pt>
                      <c:pt idx="28">
                        <c:v>May 21</c:v>
                      </c:pt>
                      <c:pt idx="29">
                        <c:v>Jun 21</c:v>
                      </c:pt>
                      <c:pt idx="30">
                        <c:v>Jul 21</c:v>
                      </c:pt>
                      <c:pt idx="31">
                        <c:v>Aug 21</c:v>
                      </c:pt>
                      <c:pt idx="32">
                        <c:v>Sep 21</c:v>
                      </c:pt>
                      <c:pt idx="33">
                        <c:v>Oct 21</c:v>
                      </c:pt>
                      <c:pt idx="34">
                        <c:v>Nov 21</c:v>
                      </c:pt>
                      <c:pt idx="35">
                        <c:v>Dec 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'Monthly ZKO Data'!$F$45:$F$80</c15:sqref>
                        </c15:formulaRef>
                      </c:ext>
                    </c:extLst>
                    <c:numCache>
                      <c:formatCode>0%</c:formatCode>
                      <c:ptCount val="36"/>
                      <c:pt idx="0">
                        <c:v>1.0605145982129516</c:v>
                      </c:pt>
                      <c:pt idx="1">
                        <c:v>0.86292322864058812</c:v>
                      </c:pt>
                      <c:pt idx="2">
                        <c:v>1.0108478020500253</c:v>
                      </c:pt>
                      <c:pt idx="3">
                        <c:v>1.0202910677464663</c:v>
                      </c:pt>
                      <c:pt idx="4">
                        <c:v>1.059976690673281</c:v>
                      </c:pt>
                      <c:pt idx="5">
                        <c:v>1.0424648118817799</c:v>
                      </c:pt>
                      <c:pt idx="6">
                        <c:v>1.1713235513851119</c:v>
                      </c:pt>
                      <c:pt idx="7">
                        <c:v>0.92818934345396409</c:v>
                      </c:pt>
                      <c:pt idx="8">
                        <c:v>1.0390580641305323</c:v>
                      </c:pt>
                      <c:pt idx="9">
                        <c:v>1.1482532946836805</c:v>
                      </c:pt>
                      <c:pt idx="10">
                        <c:v>0.97044496907031652</c:v>
                      </c:pt>
                      <c:pt idx="11">
                        <c:v>0.68571257807130259</c:v>
                      </c:pt>
                      <c:pt idx="12">
                        <c:v>1.0363685264321789</c:v>
                      </c:pt>
                      <c:pt idx="13">
                        <c:v>0.82407435077548341</c:v>
                      </c:pt>
                      <c:pt idx="14">
                        <c:v>0.55751128111645698</c:v>
                      </c:pt>
                      <c:pt idx="15">
                        <c:v>0.63467112930699576</c:v>
                      </c:pt>
                      <c:pt idx="16">
                        <c:v>0.81660341272450165</c:v>
                      </c:pt>
                      <c:pt idx="17">
                        <c:v>0.97994800227116519</c:v>
                      </c:pt>
                      <c:pt idx="18">
                        <c:v>1.0612915757702537</c:v>
                      </c:pt>
                      <c:pt idx="19">
                        <c:v>0.87882138481307714</c:v>
                      </c:pt>
                      <c:pt idx="20">
                        <c:v>1.0051698891312792</c:v>
                      </c:pt>
                      <c:pt idx="21">
                        <c:v>1.0024205839285181</c:v>
                      </c:pt>
                      <c:pt idx="22">
                        <c:v>0.922511430535218</c:v>
                      </c:pt>
                      <c:pt idx="23">
                        <c:v>0.57006245704210623</c:v>
                      </c:pt>
                      <c:pt idx="24">
                        <c:v>0.86794369901084778</c:v>
                      </c:pt>
                      <c:pt idx="25">
                        <c:v>0.77249499447150582</c:v>
                      </c:pt>
                      <c:pt idx="26">
                        <c:v>0.93398679138152585</c:v>
                      </c:pt>
                      <c:pt idx="27">
                        <c:v>0.96046379583420494</c:v>
                      </c:pt>
                      <c:pt idx="28">
                        <c:v>0.98245823745629501</c:v>
                      </c:pt>
                      <c:pt idx="29">
                        <c:v>1.0627857633804501</c:v>
                      </c:pt>
                      <c:pt idx="30">
                        <c:v>1.0756955443325464</c:v>
                      </c:pt>
                      <c:pt idx="31">
                        <c:v>1.0589008755939395</c:v>
                      </c:pt>
                      <c:pt idx="32">
                        <c:v>1.1754475091892538</c:v>
                      </c:pt>
                      <c:pt idx="33">
                        <c:v>1.1065355766069989</c:v>
                      </c:pt>
                      <c:pt idx="34">
                        <c:v>1.0714520515195889</c:v>
                      </c:pt>
                      <c:pt idx="35">
                        <c:v>0.71511819023996648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8E3C-4B5A-90A3-2FD7F0F9A1CF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'Monthly ZKO Data'!$G$42</c15:sqref>
                        </c15:formulaRef>
                      </c:ext>
                    </c:extLst>
                    <c:strCache>
                      <c:ptCount val="1"/>
                      <c:pt idx="0">
                        <c:v>Überlassungen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'Monthly ZKO Data'!$C$45:$C$80</c15:sqref>
                        </c15:formulaRef>
                      </c:ext>
                    </c:extLst>
                    <c:strCache>
                      <c:ptCount val="36"/>
                      <c:pt idx="0">
                        <c:v>Jan 19</c:v>
                      </c:pt>
                      <c:pt idx="1">
                        <c:v>Feb 19</c:v>
                      </c:pt>
                      <c:pt idx="2">
                        <c:v>Mar 19</c:v>
                      </c:pt>
                      <c:pt idx="3">
                        <c:v>Apr 19</c:v>
                      </c:pt>
                      <c:pt idx="4">
                        <c:v>May 19</c:v>
                      </c:pt>
                      <c:pt idx="5">
                        <c:v>Jun 19</c:v>
                      </c:pt>
                      <c:pt idx="6">
                        <c:v>Jul 19</c:v>
                      </c:pt>
                      <c:pt idx="7">
                        <c:v>Aug 19</c:v>
                      </c:pt>
                      <c:pt idx="8">
                        <c:v>Sep 19</c:v>
                      </c:pt>
                      <c:pt idx="9">
                        <c:v>Oct 19</c:v>
                      </c:pt>
                      <c:pt idx="10">
                        <c:v>Nov 19</c:v>
                      </c:pt>
                      <c:pt idx="11">
                        <c:v>Dec 19</c:v>
                      </c:pt>
                      <c:pt idx="12">
                        <c:v>Jan 20</c:v>
                      </c:pt>
                      <c:pt idx="13">
                        <c:v>Feb 20</c:v>
                      </c:pt>
                      <c:pt idx="14">
                        <c:v>Mar 20</c:v>
                      </c:pt>
                      <c:pt idx="15">
                        <c:v>Apr 20</c:v>
                      </c:pt>
                      <c:pt idx="16">
                        <c:v>May 20</c:v>
                      </c:pt>
                      <c:pt idx="17">
                        <c:v>Jun 20</c:v>
                      </c:pt>
                      <c:pt idx="18">
                        <c:v>Jul 20</c:v>
                      </c:pt>
                      <c:pt idx="19">
                        <c:v>Aug 20</c:v>
                      </c:pt>
                      <c:pt idx="20">
                        <c:v>Sep 20</c:v>
                      </c:pt>
                      <c:pt idx="21">
                        <c:v>Oct 20</c:v>
                      </c:pt>
                      <c:pt idx="22">
                        <c:v>Nov 20</c:v>
                      </c:pt>
                      <c:pt idx="23">
                        <c:v>Dec 20</c:v>
                      </c:pt>
                      <c:pt idx="24">
                        <c:v>Jan 21</c:v>
                      </c:pt>
                      <c:pt idx="25">
                        <c:v>Feb 21</c:v>
                      </c:pt>
                      <c:pt idx="26">
                        <c:v>Mar 21</c:v>
                      </c:pt>
                      <c:pt idx="27">
                        <c:v>Apr 21</c:v>
                      </c:pt>
                      <c:pt idx="28">
                        <c:v>May 21</c:v>
                      </c:pt>
                      <c:pt idx="29">
                        <c:v>Jun 21</c:v>
                      </c:pt>
                      <c:pt idx="30">
                        <c:v>Jul 21</c:v>
                      </c:pt>
                      <c:pt idx="31">
                        <c:v>Aug 21</c:v>
                      </c:pt>
                      <c:pt idx="32">
                        <c:v>Sep 21</c:v>
                      </c:pt>
                      <c:pt idx="33">
                        <c:v>Oct 21</c:v>
                      </c:pt>
                      <c:pt idx="34">
                        <c:v>Nov 21</c:v>
                      </c:pt>
                      <c:pt idx="35">
                        <c:v>Dec 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'Monthly ZKO Data'!$G$45:$G$80</c15:sqref>
                        </c15:formulaRef>
                      </c:ext>
                    </c:extLst>
                    <c:numCache>
                      <c:formatCode>0%</c:formatCode>
                      <c:ptCount val="36"/>
                      <c:pt idx="0">
                        <c:v>2.3057677405070298</c:v>
                      </c:pt>
                      <c:pt idx="1">
                        <c:v>0.7939776375512011</c:v>
                      </c:pt>
                      <c:pt idx="2">
                        <c:v>1.1247647514668437</c:v>
                      </c:pt>
                      <c:pt idx="3">
                        <c:v>0.76298018377061883</c:v>
                      </c:pt>
                      <c:pt idx="4">
                        <c:v>0.91575334883206028</c:v>
                      </c:pt>
                      <c:pt idx="5">
                        <c:v>0.92328130189305879</c:v>
                      </c:pt>
                      <c:pt idx="6">
                        <c:v>1.0419572677958597</c:v>
                      </c:pt>
                      <c:pt idx="7">
                        <c:v>0.77449352374626368</c:v>
                      </c:pt>
                      <c:pt idx="8">
                        <c:v>1.0029890401859847</c:v>
                      </c:pt>
                      <c:pt idx="9">
                        <c:v>0.73508247536809479</c:v>
                      </c:pt>
                      <c:pt idx="10">
                        <c:v>0.66334551090446137</c:v>
                      </c:pt>
                      <c:pt idx="11">
                        <c:v>0.95560721797852322</c:v>
                      </c:pt>
                      <c:pt idx="12">
                        <c:v>1.6193955496512786</c:v>
                      </c:pt>
                      <c:pt idx="13">
                        <c:v>0.80549097752684606</c:v>
                      </c:pt>
                      <c:pt idx="14">
                        <c:v>0.38481124764751468</c:v>
                      </c:pt>
                      <c:pt idx="15">
                        <c:v>0.73641093767297683</c:v>
                      </c:pt>
                      <c:pt idx="16">
                        <c:v>0.60135060334329682</c:v>
                      </c:pt>
                      <c:pt idx="17">
                        <c:v>0.55219749806265916</c:v>
                      </c:pt>
                      <c:pt idx="18">
                        <c:v>0.63943318941658367</c:v>
                      </c:pt>
                      <c:pt idx="19">
                        <c:v>0.51810029890401865</c:v>
                      </c:pt>
                      <c:pt idx="20">
                        <c:v>0.56415365880659807</c:v>
                      </c:pt>
                      <c:pt idx="21">
                        <c:v>0.54998339422118903</c:v>
                      </c:pt>
                      <c:pt idx="22">
                        <c:v>0.49418797741614084</c:v>
                      </c:pt>
                      <c:pt idx="23">
                        <c:v>0.52252850658695893</c:v>
                      </c:pt>
                      <c:pt idx="24">
                        <c:v>0.93568028340529175</c:v>
                      </c:pt>
                      <c:pt idx="25">
                        <c:v>0.39632458762315953</c:v>
                      </c:pt>
                      <c:pt idx="26">
                        <c:v>0.55706852651389349</c:v>
                      </c:pt>
                      <c:pt idx="27">
                        <c:v>0.63943318941658367</c:v>
                      </c:pt>
                      <c:pt idx="28">
                        <c:v>0.66954500166057784</c:v>
                      </c:pt>
                      <c:pt idx="29">
                        <c:v>1.1690468282962472</c:v>
                      </c:pt>
                      <c:pt idx="30">
                        <c:v>0.84755895051477914</c:v>
                      </c:pt>
                      <c:pt idx="31">
                        <c:v>0.81966124211225511</c:v>
                      </c:pt>
                      <c:pt idx="32">
                        <c:v>0.8435735636001328</c:v>
                      </c:pt>
                      <c:pt idx="33">
                        <c:v>0.80194841138049378</c:v>
                      </c:pt>
                      <c:pt idx="34">
                        <c:v>0.76563710838038301</c:v>
                      </c:pt>
                      <c:pt idx="35">
                        <c:v>0.83471714823425214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8E3C-4B5A-90A3-2FD7F0F9A1CF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'Monthly ZKO Data'!$I$42</c15:sqref>
                        </c15:formulaRef>
                      </c:ext>
                    </c:extLst>
                    <c:strCache>
                      <c:ptCount val="1"/>
                      <c:pt idx="0">
                        <c:v>Entsendungen (gesamt)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'Monthly ZKO Data'!$C$45:$C$80</c15:sqref>
                        </c15:formulaRef>
                      </c:ext>
                    </c:extLst>
                    <c:strCache>
                      <c:ptCount val="36"/>
                      <c:pt idx="0">
                        <c:v>Jan 19</c:v>
                      </c:pt>
                      <c:pt idx="1">
                        <c:v>Feb 19</c:v>
                      </c:pt>
                      <c:pt idx="2">
                        <c:v>Mar 19</c:v>
                      </c:pt>
                      <c:pt idx="3">
                        <c:v>Apr 19</c:v>
                      </c:pt>
                      <c:pt idx="4">
                        <c:v>May 19</c:v>
                      </c:pt>
                      <c:pt idx="5">
                        <c:v>Jun 19</c:v>
                      </c:pt>
                      <c:pt idx="6">
                        <c:v>Jul 19</c:v>
                      </c:pt>
                      <c:pt idx="7">
                        <c:v>Aug 19</c:v>
                      </c:pt>
                      <c:pt idx="8">
                        <c:v>Sep 19</c:v>
                      </c:pt>
                      <c:pt idx="9">
                        <c:v>Oct 19</c:v>
                      </c:pt>
                      <c:pt idx="10">
                        <c:v>Nov 19</c:v>
                      </c:pt>
                      <c:pt idx="11">
                        <c:v>Dec 19</c:v>
                      </c:pt>
                      <c:pt idx="12">
                        <c:v>Jan 20</c:v>
                      </c:pt>
                      <c:pt idx="13">
                        <c:v>Feb 20</c:v>
                      </c:pt>
                      <c:pt idx="14">
                        <c:v>Mar 20</c:v>
                      </c:pt>
                      <c:pt idx="15">
                        <c:v>Apr 20</c:v>
                      </c:pt>
                      <c:pt idx="16">
                        <c:v>May 20</c:v>
                      </c:pt>
                      <c:pt idx="17">
                        <c:v>Jun 20</c:v>
                      </c:pt>
                      <c:pt idx="18">
                        <c:v>Jul 20</c:v>
                      </c:pt>
                      <c:pt idx="19">
                        <c:v>Aug 20</c:v>
                      </c:pt>
                      <c:pt idx="20">
                        <c:v>Sep 20</c:v>
                      </c:pt>
                      <c:pt idx="21">
                        <c:v>Oct 20</c:v>
                      </c:pt>
                      <c:pt idx="22">
                        <c:v>Nov 20</c:v>
                      </c:pt>
                      <c:pt idx="23">
                        <c:v>Dec 20</c:v>
                      </c:pt>
                      <c:pt idx="24">
                        <c:v>Jan 21</c:v>
                      </c:pt>
                      <c:pt idx="25">
                        <c:v>Feb 21</c:v>
                      </c:pt>
                      <c:pt idx="26">
                        <c:v>Mar 21</c:v>
                      </c:pt>
                      <c:pt idx="27">
                        <c:v>Apr 21</c:v>
                      </c:pt>
                      <c:pt idx="28">
                        <c:v>May 21</c:v>
                      </c:pt>
                      <c:pt idx="29">
                        <c:v>Jun 21</c:v>
                      </c:pt>
                      <c:pt idx="30">
                        <c:v>Jul 21</c:v>
                      </c:pt>
                      <c:pt idx="31">
                        <c:v>Aug 21</c:v>
                      </c:pt>
                      <c:pt idx="32">
                        <c:v>Sep 21</c:v>
                      </c:pt>
                      <c:pt idx="33">
                        <c:v>Oct 21</c:v>
                      </c:pt>
                      <c:pt idx="34">
                        <c:v>Nov 21</c:v>
                      </c:pt>
                      <c:pt idx="35">
                        <c:v>Dec 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'Monthly ZKO Data'!$I$45:$I$80</c15:sqref>
                        </c15:formulaRef>
                      </c:ext>
                    </c:extLst>
                    <c:numCache>
                      <c:formatCode>0%</c:formatCode>
                      <c:ptCount val="36"/>
                      <c:pt idx="0">
                        <c:v>1.0150535984812166</c:v>
                      </c:pt>
                      <c:pt idx="1">
                        <c:v>0.73845091759832782</c:v>
                      </c:pt>
                      <c:pt idx="2">
                        <c:v>1.0882313460026465</c:v>
                      </c:pt>
                      <c:pt idx="3">
                        <c:v>1.1243599823575663</c:v>
                      </c:pt>
                      <c:pt idx="4">
                        <c:v>0.98283698007555576</c:v>
                      </c:pt>
                      <c:pt idx="5">
                        <c:v>1.1146949968358679</c:v>
                      </c:pt>
                      <c:pt idx="6">
                        <c:v>1.4000421884288647</c:v>
                      </c:pt>
                      <c:pt idx="7">
                        <c:v>0.85880299921376113</c:v>
                      </c:pt>
                      <c:pt idx="8">
                        <c:v>1.0619978138723225</c:v>
                      </c:pt>
                      <c:pt idx="9">
                        <c:v>1.2072027154006943</c:v>
                      </c:pt>
                      <c:pt idx="10">
                        <c:v>0.88595700615567541</c:v>
                      </c:pt>
                      <c:pt idx="11">
                        <c:v>0.52236945557750214</c:v>
                      </c:pt>
                      <c:pt idx="12">
                        <c:v>1.0475003355897752</c:v>
                      </c:pt>
                      <c:pt idx="13">
                        <c:v>0.67885017354785515</c:v>
                      </c:pt>
                      <c:pt idx="14">
                        <c:v>0.49613592344717822</c:v>
                      </c:pt>
                      <c:pt idx="15">
                        <c:v>0.66849483191746417</c:v>
                      </c:pt>
                      <c:pt idx="16">
                        <c:v>0.78010240282278953</c:v>
                      </c:pt>
                      <c:pt idx="17">
                        <c:v>0.91311101309758957</c:v>
                      </c:pt>
                      <c:pt idx="18">
                        <c:v>1.007229562582699</c:v>
                      </c:pt>
                      <c:pt idx="19">
                        <c:v>0.86708727251807394</c:v>
                      </c:pt>
                      <c:pt idx="20">
                        <c:v>0.94164573225688919</c:v>
                      </c:pt>
                      <c:pt idx="21">
                        <c:v>0.92990967840911276</c:v>
                      </c:pt>
                      <c:pt idx="22">
                        <c:v>0.80656605365601097</c:v>
                      </c:pt>
                      <c:pt idx="23">
                        <c:v>0.37187182388248607</c:v>
                      </c:pt>
                      <c:pt idx="24">
                        <c:v>0.97018045141618892</c:v>
                      </c:pt>
                      <c:pt idx="25">
                        <c:v>0.81669127658350438</c:v>
                      </c:pt>
                      <c:pt idx="26">
                        <c:v>1.0150535984812166</c:v>
                      </c:pt>
                      <c:pt idx="27">
                        <c:v>1.0988168063359349</c:v>
                      </c:pt>
                      <c:pt idx="28">
                        <c:v>1.1832703702993461</c:v>
                      </c:pt>
                      <c:pt idx="29">
                        <c:v>1.1593380251979981</c:v>
                      </c:pt>
                      <c:pt idx="30">
                        <c:v>1.1862619134370147</c:v>
                      </c:pt>
                      <c:pt idx="31">
                        <c:v>1.1844209638138341</c:v>
                      </c:pt>
                      <c:pt idx="32">
                        <c:v>1.3008610274800085</c:v>
                      </c:pt>
                      <c:pt idx="33">
                        <c:v>1.2085834276180798</c:v>
                      </c:pt>
                      <c:pt idx="34">
                        <c:v>1.2500047941396437</c:v>
                      </c:pt>
                      <c:pt idx="35">
                        <c:v>0.68437302241739706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8E3C-4B5A-90A3-2FD7F0F9A1CF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'Monthly ZKO Data'!$J$42</c15:sqref>
                        </c15:formulaRef>
                      </c:ext>
                    </c:extLst>
                    <c:strCache>
                      <c:ptCount val="1"/>
                      <c:pt idx="0">
                        <c:v>Überlassungen (Bau)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'Monthly ZKO Data'!$C$45:$C$80</c15:sqref>
                        </c15:formulaRef>
                      </c:ext>
                    </c:extLst>
                    <c:strCache>
                      <c:ptCount val="36"/>
                      <c:pt idx="0">
                        <c:v>Jan 19</c:v>
                      </c:pt>
                      <c:pt idx="1">
                        <c:v>Feb 19</c:v>
                      </c:pt>
                      <c:pt idx="2">
                        <c:v>Mar 19</c:v>
                      </c:pt>
                      <c:pt idx="3">
                        <c:v>Apr 19</c:v>
                      </c:pt>
                      <c:pt idx="4">
                        <c:v>May 19</c:v>
                      </c:pt>
                      <c:pt idx="5">
                        <c:v>Jun 19</c:v>
                      </c:pt>
                      <c:pt idx="6">
                        <c:v>Jul 19</c:v>
                      </c:pt>
                      <c:pt idx="7">
                        <c:v>Aug 19</c:v>
                      </c:pt>
                      <c:pt idx="8">
                        <c:v>Sep 19</c:v>
                      </c:pt>
                      <c:pt idx="9">
                        <c:v>Oct 19</c:v>
                      </c:pt>
                      <c:pt idx="10">
                        <c:v>Nov 19</c:v>
                      </c:pt>
                      <c:pt idx="11">
                        <c:v>Dec 19</c:v>
                      </c:pt>
                      <c:pt idx="12">
                        <c:v>Jan 20</c:v>
                      </c:pt>
                      <c:pt idx="13">
                        <c:v>Feb 20</c:v>
                      </c:pt>
                      <c:pt idx="14">
                        <c:v>Mar 20</c:v>
                      </c:pt>
                      <c:pt idx="15">
                        <c:v>Apr 20</c:v>
                      </c:pt>
                      <c:pt idx="16">
                        <c:v>May 20</c:v>
                      </c:pt>
                      <c:pt idx="17">
                        <c:v>Jun 20</c:v>
                      </c:pt>
                      <c:pt idx="18">
                        <c:v>Jul 20</c:v>
                      </c:pt>
                      <c:pt idx="19">
                        <c:v>Aug 20</c:v>
                      </c:pt>
                      <c:pt idx="20">
                        <c:v>Sep 20</c:v>
                      </c:pt>
                      <c:pt idx="21">
                        <c:v>Oct 20</c:v>
                      </c:pt>
                      <c:pt idx="22">
                        <c:v>Nov 20</c:v>
                      </c:pt>
                      <c:pt idx="23">
                        <c:v>Dec 20</c:v>
                      </c:pt>
                      <c:pt idx="24">
                        <c:v>Jan 21</c:v>
                      </c:pt>
                      <c:pt idx="25">
                        <c:v>Feb 21</c:v>
                      </c:pt>
                      <c:pt idx="26">
                        <c:v>Mar 21</c:v>
                      </c:pt>
                      <c:pt idx="27">
                        <c:v>Apr 21</c:v>
                      </c:pt>
                      <c:pt idx="28">
                        <c:v>May 21</c:v>
                      </c:pt>
                      <c:pt idx="29">
                        <c:v>Jun 21</c:v>
                      </c:pt>
                      <c:pt idx="30">
                        <c:v>Jul 21</c:v>
                      </c:pt>
                      <c:pt idx="31">
                        <c:v>Aug 21</c:v>
                      </c:pt>
                      <c:pt idx="32">
                        <c:v>Sep 21</c:v>
                      </c:pt>
                      <c:pt idx="33">
                        <c:v>Oct 21</c:v>
                      </c:pt>
                      <c:pt idx="34">
                        <c:v>Nov 21</c:v>
                      </c:pt>
                      <c:pt idx="35">
                        <c:v>Dec 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'Monthly ZKO Data'!$J$45:$J$80</c15:sqref>
                        </c15:formulaRef>
                      </c:ext>
                    </c:extLst>
                    <c:numCache>
                      <c:formatCode>0%</c:formatCode>
                      <c:ptCount val="36"/>
                      <c:pt idx="0">
                        <c:v>3.6478030432552573</c:v>
                      </c:pt>
                      <c:pt idx="1">
                        <c:v>0.53445033339032311</c:v>
                      </c:pt>
                      <c:pt idx="2">
                        <c:v>1.1817404684561463</c:v>
                      </c:pt>
                      <c:pt idx="3">
                        <c:v>0.6503675842024278</c:v>
                      </c:pt>
                      <c:pt idx="4">
                        <c:v>0.85040177808172335</c:v>
                      </c:pt>
                      <c:pt idx="5">
                        <c:v>0.85963412549153695</c:v>
                      </c:pt>
                      <c:pt idx="6">
                        <c:v>0.82680800136775512</c:v>
                      </c:pt>
                      <c:pt idx="7">
                        <c:v>0.59394768336467774</c:v>
                      </c:pt>
                      <c:pt idx="8">
                        <c:v>0.96016413062061889</c:v>
                      </c:pt>
                      <c:pt idx="9">
                        <c:v>0.668832279022055</c:v>
                      </c:pt>
                      <c:pt idx="10">
                        <c:v>0.52521798598050951</c:v>
                      </c:pt>
                      <c:pt idx="11">
                        <c:v>0.70063258676696871</c:v>
                      </c:pt>
                      <c:pt idx="12">
                        <c:v>1.8126175414600785</c:v>
                      </c:pt>
                      <c:pt idx="13">
                        <c:v>0.86168575824927329</c:v>
                      </c:pt>
                      <c:pt idx="14">
                        <c:v>0.34159685416310481</c:v>
                      </c:pt>
                      <c:pt idx="15">
                        <c:v>1.0935202598734826</c:v>
                      </c:pt>
                      <c:pt idx="16">
                        <c:v>0.73858779278509146</c:v>
                      </c:pt>
                      <c:pt idx="17">
                        <c:v>0.43084287912463665</c:v>
                      </c:pt>
                      <c:pt idx="18">
                        <c:v>0.53855359890579579</c:v>
                      </c:pt>
                      <c:pt idx="19">
                        <c:v>0.46572063600615488</c:v>
                      </c:pt>
                      <c:pt idx="20">
                        <c:v>0.54470849717900494</c:v>
                      </c:pt>
                      <c:pt idx="21">
                        <c:v>0.53855359890579579</c:v>
                      </c:pt>
                      <c:pt idx="22">
                        <c:v>0.64216105317148231</c:v>
                      </c:pt>
                      <c:pt idx="23">
                        <c:v>0.66780646264318688</c:v>
                      </c:pt>
                      <c:pt idx="24">
                        <c:v>1.3510001709693964</c:v>
                      </c:pt>
                      <c:pt idx="25">
                        <c:v>0.54060523166353225</c:v>
                      </c:pt>
                      <c:pt idx="26">
                        <c:v>0.71294238331338688</c:v>
                      </c:pt>
                      <c:pt idx="27">
                        <c:v>0.9960677038810053</c:v>
                      </c:pt>
                      <c:pt idx="28">
                        <c:v>1.0576166866130963</c:v>
                      </c:pt>
                      <c:pt idx="29">
                        <c:v>1.8782697897076424</c:v>
                      </c:pt>
                      <c:pt idx="30">
                        <c:v>1.0063258676696871</c:v>
                      </c:pt>
                      <c:pt idx="31">
                        <c:v>1.0463327064455461</c:v>
                      </c:pt>
                      <c:pt idx="32">
                        <c:v>1.0360745426568643</c:v>
                      </c:pt>
                      <c:pt idx="33">
                        <c:v>1.0124807659428963</c:v>
                      </c:pt>
                      <c:pt idx="34">
                        <c:v>0.90374422978286884</c:v>
                      </c:pt>
                      <c:pt idx="35">
                        <c:v>0.62779962386732768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8E3C-4B5A-90A3-2FD7F0F9A1CF}"/>
                  </c:ext>
                </c:extLst>
              </c15:ser>
            </c15:filteredLineSeries>
          </c:ext>
        </c:extLst>
      </c:lineChart>
      <c:catAx>
        <c:axId val="973538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73542927"/>
        <c:crosses val="autoZero"/>
        <c:auto val="1"/>
        <c:lblAlgn val="ctr"/>
        <c:lblOffset val="100"/>
        <c:noMultiLvlLbl val="1"/>
      </c:catAx>
      <c:valAx>
        <c:axId val="973542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73538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8EC11F-9773-9A54-4FFC-84D6511C16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B4F2CA-2AC0-9C2F-6B2B-2266F98570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7829C-D85F-4908-89FD-3C84016B4C1C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813739-2443-810C-68B4-66CF894274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DDF3D1-D868-913F-269D-0E424F2134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9B10B-2E1B-4632-9227-A812A6AC024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248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F13CE-7068-4EA3-A67D-FBD1F761031C}" type="datetimeFigureOut">
              <a:rPr lang="de-AT" smtClean="0"/>
              <a:t>11.05.2023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A9A8E-8CE3-4325-9AEA-E60B6B8D797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013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EuroCentre_SWPR" TargetMode="External"/><Relationship Id="rId2" Type="http://schemas.openxmlformats.org/officeDocument/2006/relationships/hyperlink" Target="mailto:ec@euro.centre.org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s://www.linkedin.com/company/european-centre-for-social-welfare-policy-and-research/" TargetMode="Externa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49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rgbClr val="D53D0E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366656"/>
            <a:ext cx="9144000" cy="8728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4F4F85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GB" noProof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3999" y="4333236"/>
            <a:ext cx="9144001" cy="710066"/>
          </a:xfrm>
        </p:spPr>
        <p:txBody>
          <a:bodyPr/>
          <a:lstStyle>
            <a:lvl1pPr>
              <a:lnSpc>
                <a:spcPts val="2000"/>
              </a:lnSpc>
              <a:defRPr sz="1600" baseline="0">
                <a:solidFill>
                  <a:srgbClr val="636812"/>
                </a:solidFill>
                <a:latin typeface="Calibri" charset="0"/>
              </a:defRPr>
            </a:lvl1pPr>
            <a:lvl2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2pPr>
            <a:lvl3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3pPr>
            <a:lvl4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4pPr>
            <a:lvl5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5pPr>
          </a:lstStyle>
          <a:p>
            <a:pPr lvl="0"/>
            <a:r>
              <a:rPr lang="en-GB" noProof="0"/>
              <a:t>Authors, Date</a:t>
            </a:r>
          </a:p>
        </p:txBody>
      </p:sp>
      <p:sp>
        <p:nvSpPr>
          <p:cNvPr id="9" name="Bildplatzhalter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478482" y="5641975"/>
            <a:ext cx="3241964" cy="1060450"/>
          </a:xfrm>
        </p:spPr>
        <p:txBody>
          <a:bodyPr/>
          <a:lstStyle/>
          <a:p>
            <a:r>
              <a:rPr lang="en-GB" noProof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135544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85900" y="696190"/>
            <a:ext cx="10328564" cy="3221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r">
              <a:lnSpc>
                <a:spcPts val="1800"/>
              </a:lnSpc>
              <a:defRPr sz="2200" baseline="0">
                <a:solidFill>
                  <a:srgbClr val="D53D0E"/>
                </a:solidFill>
              </a:defRPr>
            </a:lvl1pPr>
          </a:lstStyle>
          <a:p>
            <a:r>
              <a:rPr lang="en-GB" noProof="0"/>
              <a:t>Short-cut Heading Level 1</a:t>
            </a:r>
          </a:p>
        </p:txBody>
      </p:sp>
      <p:sp>
        <p:nvSpPr>
          <p:cNvPr id="5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85900" y="1018309"/>
            <a:ext cx="10328564" cy="35329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rgbClr val="63681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GB" noProof="0"/>
              <a:t>Short-Cut Heading Level 2</a:t>
            </a:r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06537" y="1579564"/>
            <a:ext cx="9227271" cy="4674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rgbClr val="4F4F85"/>
                </a:solidFill>
                <a:latin typeface="Calibri" charset="0"/>
              </a:defRPr>
            </a:lvl1pPr>
          </a:lstStyle>
          <a:p>
            <a:pPr lvl="0"/>
            <a:r>
              <a:rPr lang="en-GB" noProof="0"/>
              <a:t>Heading for Tables and figures</a:t>
            </a:r>
          </a:p>
        </p:txBody>
      </p:sp>
      <p:sp>
        <p:nvSpPr>
          <p:cNvPr id="10" name="Tabellenplatzhalter 9"/>
          <p:cNvSpPr>
            <a:spLocks noGrp="1"/>
          </p:cNvSpPr>
          <p:nvPr>
            <p:ph type="tbl" sz="quarter" idx="14"/>
          </p:nvPr>
        </p:nvSpPr>
        <p:spPr>
          <a:xfrm>
            <a:off x="1527175" y="2171701"/>
            <a:ext cx="9205913" cy="3096490"/>
          </a:xfrm>
          <a:prstGeom prst="rect">
            <a:avLst/>
          </a:prstGeom>
        </p:spPr>
        <p:txBody>
          <a:bodyPr/>
          <a:lstStyle/>
          <a:p>
            <a:endParaRPr lang="en-GB" noProof="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C24D268-FCC2-486A-8B44-0BCF11D5DE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0DD75CF-01C3-4722-9413-237405F2ADB7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BDB75025-D2F7-4C05-9CC5-61453101E0E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7175" y="5410200"/>
            <a:ext cx="9205913" cy="7516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500"/>
              </a:lnSpc>
              <a:defRPr sz="1400"/>
            </a:lvl1pPr>
          </a:lstStyle>
          <a:p>
            <a:pPr lvl="0"/>
            <a:r>
              <a:rPr lang="en-GB" sz="1400" noProof="0"/>
              <a:t>Calibri 14pt, line height 15pt.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1691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85900" y="696190"/>
            <a:ext cx="10328564" cy="3221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r">
              <a:lnSpc>
                <a:spcPts val="1800"/>
              </a:lnSpc>
              <a:defRPr sz="2200" baseline="0">
                <a:solidFill>
                  <a:srgbClr val="D53D0E"/>
                </a:solidFill>
              </a:defRPr>
            </a:lvl1pPr>
          </a:lstStyle>
          <a:p>
            <a:r>
              <a:rPr lang="en-GB" noProof="0"/>
              <a:t>Short-cut Heading Level 1</a:t>
            </a:r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85900" y="1018309"/>
            <a:ext cx="10328564" cy="35329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rgbClr val="63681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GB" noProof="0"/>
              <a:t>Short-Cut Heading Level 2</a:t>
            </a:r>
          </a:p>
        </p:txBody>
      </p:sp>
      <p:sp>
        <p:nvSpPr>
          <p:cNvPr id="11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06537" y="1579564"/>
            <a:ext cx="9227271" cy="4674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rgbClr val="4F4F85"/>
                </a:solidFill>
                <a:latin typeface="Calibri" charset="0"/>
              </a:defRPr>
            </a:lvl1pPr>
          </a:lstStyle>
          <a:p>
            <a:pPr lvl="0"/>
            <a:r>
              <a:rPr lang="en-GB" noProof="0"/>
              <a:t>Heading for Tables and figures</a:t>
            </a:r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6" hasCustomPrompt="1"/>
          </p:nvPr>
        </p:nvSpPr>
        <p:spPr>
          <a:xfrm>
            <a:off x="1517650" y="2160588"/>
            <a:ext cx="9226550" cy="3108325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r>
              <a:rPr lang="en-GB" noProof="0" dirty="0"/>
              <a:t>Image from external diagram or other image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3F8281D-8FE0-4AC3-8B70-856C8948CF2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0DD75CF-01C3-4722-9413-237405F2ADB7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9" name="Textplatzhalter 18">
            <a:extLst>
              <a:ext uri="{FF2B5EF4-FFF2-40B4-BE49-F238E27FC236}">
                <a16:creationId xmlns:a16="http://schemas.microsoft.com/office/drawing/2014/main" id="{D38FE4E2-0D27-4744-9285-40CD088016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7175" y="5410200"/>
            <a:ext cx="9217025" cy="7516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500"/>
              </a:lnSpc>
              <a:defRPr sz="1400"/>
            </a:lvl1pPr>
          </a:lstStyle>
          <a:p>
            <a:pPr lvl="0"/>
            <a:r>
              <a:rPr lang="en-GB" sz="1400" noProof="0"/>
              <a:t>Calibri 14pt, line height 15pt.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06841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85900" y="696190"/>
            <a:ext cx="10328564" cy="3221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r">
              <a:lnSpc>
                <a:spcPts val="1800"/>
              </a:lnSpc>
              <a:defRPr sz="2200" baseline="0">
                <a:solidFill>
                  <a:srgbClr val="D53D0E"/>
                </a:solidFill>
              </a:defRPr>
            </a:lvl1pPr>
          </a:lstStyle>
          <a:p>
            <a:r>
              <a:rPr lang="en-GB" noProof="0"/>
              <a:t>Short-cut Heading Level 1</a:t>
            </a:r>
          </a:p>
        </p:txBody>
      </p:sp>
      <p:sp>
        <p:nvSpPr>
          <p:cNvPr id="5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85900" y="1018309"/>
            <a:ext cx="10328564" cy="35329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rgbClr val="63681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GB" noProof="0"/>
              <a:t>Short-Cut Heading Level 2</a:t>
            </a:r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06537" y="1579564"/>
            <a:ext cx="9227271" cy="4674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rgbClr val="4F4F85"/>
                </a:solidFill>
                <a:latin typeface="Calibri" charset="0"/>
              </a:defRPr>
            </a:lvl1pPr>
          </a:lstStyle>
          <a:p>
            <a:pPr lvl="0"/>
            <a:r>
              <a:rPr lang="en-GB" noProof="0"/>
              <a:t>Heading for Tables and figures</a:t>
            </a:r>
          </a:p>
        </p:txBody>
      </p:sp>
      <p:sp>
        <p:nvSpPr>
          <p:cNvPr id="11" name="Diagrammplatzhalter 10"/>
          <p:cNvSpPr>
            <a:spLocks noGrp="1"/>
          </p:cNvSpPr>
          <p:nvPr>
            <p:ph type="chart" sz="quarter" idx="16" hasCustomPrompt="1"/>
          </p:nvPr>
        </p:nvSpPr>
        <p:spPr>
          <a:xfrm>
            <a:off x="1517650" y="2151063"/>
            <a:ext cx="9237663" cy="313848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r>
              <a:rPr lang="en-GB" noProof="0"/>
              <a:t>Diagram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A8F9F6B-D798-4CBA-90F0-FEF0A0FE2E2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0DD75CF-01C3-4722-9413-237405F2ADB7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9" name="Textplatzhalter 18">
            <a:extLst>
              <a:ext uri="{FF2B5EF4-FFF2-40B4-BE49-F238E27FC236}">
                <a16:creationId xmlns:a16="http://schemas.microsoft.com/office/drawing/2014/main" id="{8C950DAE-CAEB-41D2-B652-4A7F4B7849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7176" y="5410200"/>
            <a:ext cx="9228138" cy="7516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500"/>
              </a:lnSpc>
              <a:defRPr sz="1400"/>
            </a:lvl1pPr>
          </a:lstStyle>
          <a:p>
            <a:pPr lvl="0"/>
            <a:r>
              <a:rPr lang="en-GB" sz="1400" noProof="0"/>
              <a:t>Calibri 14pt, line height 15pt.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69094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85900" y="696190"/>
            <a:ext cx="10328564" cy="3221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r">
              <a:lnSpc>
                <a:spcPts val="1800"/>
              </a:lnSpc>
              <a:defRPr sz="2200" baseline="0"/>
            </a:lvl1pPr>
          </a:lstStyle>
          <a:p>
            <a:r>
              <a:rPr lang="en-GB" noProof="0"/>
              <a:t>Short-cut Heading Level 1</a:t>
            </a:r>
          </a:p>
        </p:txBody>
      </p:sp>
      <p:sp>
        <p:nvSpPr>
          <p:cNvPr id="5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85900" y="1018309"/>
            <a:ext cx="10328564" cy="35329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rgbClr val="63681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GB" noProof="0"/>
              <a:t>Short-Cut Heading Level 2</a:t>
            </a:r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06537" y="1579564"/>
            <a:ext cx="9227271" cy="4674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rgbClr val="4F4F85"/>
                </a:solidFill>
                <a:latin typeface="Calibri" charset="0"/>
              </a:defRPr>
            </a:lvl1pPr>
          </a:lstStyle>
          <a:p>
            <a:pPr lvl="0"/>
            <a:r>
              <a:rPr lang="en-GB" noProof="0"/>
              <a:t>Heading for Tables and figures</a:t>
            </a:r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516784" y="2150197"/>
            <a:ext cx="2971800" cy="313877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400"/>
              </a:lnSpc>
              <a:spcAft>
                <a:spcPts val="1200"/>
              </a:spcAft>
              <a:defRPr sz="1800">
                <a:latin typeface="Calibri" charset="0"/>
              </a:defRPr>
            </a:lvl1pPr>
            <a:lvl2pPr>
              <a:lnSpc>
                <a:spcPts val="2400"/>
              </a:lnSpc>
              <a:spcAft>
                <a:spcPts val="1200"/>
              </a:spcAft>
              <a:defRPr sz="1800">
                <a:latin typeface="Calibri" charset="0"/>
              </a:defRPr>
            </a:lvl2pPr>
            <a:lvl3pPr>
              <a:lnSpc>
                <a:spcPts val="2400"/>
              </a:lnSpc>
              <a:spcAft>
                <a:spcPts val="1200"/>
              </a:spcAft>
              <a:defRPr sz="1800">
                <a:latin typeface="Calibri" charset="0"/>
              </a:defRPr>
            </a:lvl3pPr>
            <a:lvl4pPr>
              <a:lnSpc>
                <a:spcPts val="2400"/>
              </a:lnSpc>
              <a:spcAft>
                <a:spcPts val="1200"/>
              </a:spcAft>
              <a:defRPr sz="1800">
                <a:latin typeface="Calibri" charset="0"/>
              </a:defRPr>
            </a:lvl4pPr>
            <a:lvl5pPr>
              <a:lnSpc>
                <a:spcPts val="2400"/>
              </a:lnSpc>
              <a:spcAft>
                <a:spcPts val="1200"/>
              </a:spcAft>
              <a:defRPr sz="1800">
                <a:latin typeface="Calibri" charset="0"/>
              </a:defRPr>
            </a:lvl5pPr>
          </a:lstStyle>
          <a:p>
            <a:pPr lvl="0"/>
            <a:r>
              <a:rPr lang="en-GB" noProof="0"/>
              <a:t>Description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8" hasCustomPrompt="1"/>
          </p:nvPr>
        </p:nvSpPr>
        <p:spPr>
          <a:xfrm>
            <a:off x="4572000" y="2139950"/>
            <a:ext cx="6192838" cy="3159125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Image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3042C30-A2D7-4E59-B4FC-C3F20BBEFA9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0DD75CF-01C3-4722-9413-237405F2ADB7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9" name="Textplatzhalter 18">
            <a:extLst>
              <a:ext uri="{FF2B5EF4-FFF2-40B4-BE49-F238E27FC236}">
                <a16:creationId xmlns:a16="http://schemas.microsoft.com/office/drawing/2014/main" id="{9E3556ED-349B-4AE6-A7A0-4683B4FC4AA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27175" y="5410200"/>
            <a:ext cx="9237663" cy="7516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500"/>
              </a:lnSpc>
              <a:defRPr sz="1400"/>
            </a:lvl1pPr>
          </a:lstStyle>
          <a:p>
            <a:pPr lvl="0"/>
            <a:r>
              <a:rPr lang="en-GB" sz="1400" noProof="0"/>
              <a:t>Calibri 14pt, line height 15pt.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01395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85900" y="696190"/>
            <a:ext cx="10328564" cy="3221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r">
              <a:lnSpc>
                <a:spcPts val="1800"/>
              </a:lnSpc>
              <a:defRPr sz="2200" baseline="0">
                <a:solidFill>
                  <a:srgbClr val="D53D0E"/>
                </a:solidFill>
              </a:defRPr>
            </a:lvl1pPr>
          </a:lstStyle>
          <a:p>
            <a:r>
              <a:rPr lang="en-GB" noProof="0"/>
              <a:t>Short-cut Heading Level 1</a:t>
            </a:r>
          </a:p>
        </p:txBody>
      </p:sp>
      <p:sp>
        <p:nvSpPr>
          <p:cNvPr id="5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85900" y="1018309"/>
            <a:ext cx="10328564" cy="35329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rgbClr val="63681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GB" noProof="0"/>
              <a:t>Short-Cut Heading Level 2</a:t>
            </a:r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06537" y="1579564"/>
            <a:ext cx="9227271" cy="4674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rgbClr val="4F4F85"/>
                </a:solidFill>
                <a:latin typeface="Calibri" charset="0"/>
              </a:defRPr>
            </a:lvl1pPr>
          </a:lstStyle>
          <a:p>
            <a:pPr lvl="0"/>
            <a:r>
              <a:rPr lang="en-GB" noProof="0"/>
              <a:t>Heading for Tables and figures</a:t>
            </a:r>
          </a:p>
        </p:txBody>
      </p:sp>
      <p:sp>
        <p:nvSpPr>
          <p:cNvPr id="9" name="Diagrammplatzhalter 10"/>
          <p:cNvSpPr>
            <a:spLocks noGrp="1"/>
          </p:cNvSpPr>
          <p:nvPr>
            <p:ph type="chart" sz="quarter" idx="16" hasCustomPrompt="1"/>
          </p:nvPr>
        </p:nvSpPr>
        <p:spPr>
          <a:xfrm>
            <a:off x="4603173" y="2151063"/>
            <a:ext cx="6152140" cy="313848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r>
              <a:rPr lang="en-GB" noProof="0"/>
              <a:t>Diagram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516784" y="2150197"/>
            <a:ext cx="2971800" cy="313877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400"/>
              </a:lnSpc>
              <a:spcAft>
                <a:spcPts val="1200"/>
              </a:spcAft>
              <a:defRPr sz="1800">
                <a:latin typeface="Calibri" charset="0"/>
              </a:defRPr>
            </a:lvl1pPr>
            <a:lvl2pPr>
              <a:lnSpc>
                <a:spcPts val="2400"/>
              </a:lnSpc>
              <a:spcAft>
                <a:spcPts val="1200"/>
              </a:spcAft>
              <a:defRPr sz="1800">
                <a:latin typeface="Calibri" charset="0"/>
              </a:defRPr>
            </a:lvl2pPr>
            <a:lvl3pPr>
              <a:lnSpc>
                <a:spcPts val="2400"/>
              </a:lnSpc>
              <a:spcAft>
                <a:spcPts val="1200"/>
              </a:spcAft>
              <a:defRPr sz="1800">
                <a:latin typeface="Calibri" charset="0"/>
              </a:defRPr>
            </a:lvl3pPr>
            <a:lvl4pPr>
              <a:lnSpc>
                <a:spcPts val="2400"/>
              </a:lnSpc>
              <a:spcAft>
                <a:spcPts val="1200"/>
              </a:spcAft>
              <a:defRPr sz="1800">
                <a:latin typeface="Calibri" charset="0"/>
              </a:defRPr>
            </a:lvl4pPr>
            <a:lvl5pPr>
              <a:lnSpc>
                <a:spcPts val="2400"/>
              </a:lnSpc>
              <a:spcAft>
                <a:spcPts val="1200"/>
              </a:spcAft>
              <a:defRPr sz="1800">
                <a:latin typeface="Calibri" charset="0"/>
              </a:defRPr>
            </a:lvl5pPr>
          </a:lstStyle>
          <a:p>
            <a:pPr lvl="0"/>
            <a:r>
              <a:rPr lang="en-GB" noProof="0"/>
              <a:t>Description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7FEFC07-3132-411B-8325-63E40A26EEA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DD75CF-01C3-4722-9413-237405F2ADB7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10" name="Textplatzhalter 18">
            <a:extLst>
              <a:ext uri="{FF2B5EF4-FFF2-40B4-BE49-F238E27FC236}">
                <a16:creationId xmlns:a16="http://schemas.microsoft.com/office/drawing/2014/main" id="{2F331D9D-7215-40F8-B776-6B16D2B3BC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27175" y="5410200"/>
            <a:ext cx="9228138" cy="7516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500"/>
              </a:lnSpc>
              <a:defRPr sz="1400"/>
            </a:lvl1pPr>
          </a:lstStyle>
          <a:p>
            <a:pPr lvl="0"/>
            <a:r>
              <a:rPr lang="en-GB" sz="1400" noProof="0"/>
              <a:t>Calibri 14pt, line height 15pt.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5452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slide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192337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rgbClr val="D53D0E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532908"/>
            <a:ext cx="9144000" cy="1316677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4F4F8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Subtitle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849813"/>
            <a:ext cx="9144000" cy="823912"/>
          </a:xfrm>
        </p:spPr>
        <p:txBody>
          <a:bodyPr/>
          <a:lstStyle>
            <a:lvl1pPr>
              <a:lnSpc>
                <a:spcPts val="2000"/>
              </a:lnSpc>
              <a:defRPr sz="1600" baseline="0">
                <a:solidFill>
                  <a:srgbClr val="636812"/>
                </a:solidFill>
                <a:latin typeface="Calibri" charset="0"/>
              </a:defRPr>
            </a:lvl1pPr>
            <a:lvl2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2pPr>
            <a:lvl3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3pPr>
            <a:lvl4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4pPr>
            <a:lvl5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5pPr>
          </a:lstStyle>
          <a:p>
            <a:pPr lvl="0"/>
            <a:r>
              <a:rPr lang="en-GB" noProof="0"/>
              <a:t>Authors, Date</a:t>
            </a:r>
          </a:p>
        </p:txBody>
      </p:sp>
    </p:spTree>
    <p:extLst>
      <p:ext uri="{BB962C8B-B14F-4D97-AF65-F5344CB8AC3E}">
        <p14:creationId xmlns:p14="http://schemas.microsoft.com/office/powerpoint/2010/main" val="1969432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slide 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3429000"/>
            <a:ext cx="10515600" cy="1567543"/>
          </a:xfrm>
        </p:spPr>
        <p:txBody>
          <a:bodyPr anchor="t" anchorCtr="0"/>
          <a:lstStyle>
            <a:lvl1pPr>
              <a:defRPr>
                <a:solidFill>
                  <a:srgbClr val="D53D0E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8" name="Bildplatzhalter 7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890588"/>
            <a:ext cx="12192000" cy="22288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noProof="0"/>
              <a:t>Image covering width of slide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5143727"/>
            <a:ext cx="10515600" cy="710066"/>
          </a:xfrm>
        </p:spPr>
        <p:txBody>
          <a:bodyPr/>
          <a:lstStyle>
            <a:lvl1pPr>
              <a:lnSpc>
                <a:spcPts val="2000"/>
              </a:lnSpc>
              <a:defRPr sz="1600" baseline="0">
                <a:solidFill>
                  <a:srgbClr val="636812"/>
                </a:solidFill>
                <a:latin typeface="Calibri" charset="0"/>
              </a:defRPr>
            </a:lvl1pPr>
            <a:lvl2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2pPr>
            <a:lvl3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3pPr>
            <a:lvl4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4pPr>
            <a:lvl5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5pPr>
          </a:lstStyle>
          <a:p>
            <a:pPr lvl="0"/>
            <a:r>
              <a:rPr lang="en-GB" noProof="0"/>
              <a:t>Authors, Date</a:t>
            </a:r>
          </a:p>
        </p:txBody>
      </p:sp>
    </p:spTree>
    <p:extLst>
      <p:ext uri="{BB962C8B-B14F-4D97-AF65-F5344CB8AC3E}">
        <p14:creationId xmlns:p14="http://schemas.microsoft.com/office/powerpoint/2010/main" val="3851931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three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5208437" y="1252319"/>
            <a:ext cx="1775126" cy="1775126"/>
          </a:xfrm>
        </p:spPr>
        <p:txBody>
          <a:bodyPr/>
          <a:lstStyle/>
          <a:p>
            <a:r>
              <a:rPr lang="en-GB" noProof="0"/>
              <a:t>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3429000"/>
            <a:ext cx="10515600" cy="1569028"/>
          </a:xfrm>
        </p:spPr>
        <p:txBody>
          <a:bodyPr anchor="t" anchorCtr="0">
            <a:normAutofit/>
          </a:bodyPr>
          <a:lstStyle>
            <a:lvl1pPr>
              <a:defRPr sz="3600" baseline="0">
                <a:solidFill>
                  <a:srgbClr val="D53D0E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5143727"/>
            <a:ext cx="10515600" cy="710066"/>
          </a:xfrm>
        </p:spPr>
        <p:txBody>
          <a:bodyPr/>
          <a:lstStyle>
            <a:lvl1pPr>
              <a:lnSpc>
                <a:spcPts val="2000"/>
              </a:lnSpc>
              <a:defRPr sz="1600" baseline="0">
                <a:solidFill>
                  <a:srgbClr val="636812"/>
                </a:solidFill>
                <a:latin typeface="Calibri" charset="0"/>
              </a:defRPr>
            </a:lvl1pPr>
            <a:lvl2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2pPr>
            <a:lvl3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3pPr>
            <a:lvl4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4pPr>
            <a:lvl5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5pPr>
          </a:lstStyle>
          <a:p>
            <a:pPr lvl="0"/>
            <a:r>
              <a:rPr lang="en-GB" noProof="0"/>
              <a:t>Authors and Date</a:t>
            </a:r>
          </a:p>
        </p:txBody>
      </p:sp>
      <p:sp>
        <p:nvSpPr>
          <p:cNvPr id="11" name="Bildplatzhalter 9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129035" y="1252319"/>
            <a:ext cx="1775126" cy="1775126"/>
          </a:xfrm>
        </p:spPr>
        <p:txBody>
          <a:bodyPr/>
          <a:lstStyle/>
          <a:p>
            <a:r>
              <a:rPr lang="en-GB" noProof="0"/>
              <a:t>Image</a:t>
            </a:r>
          </a:p>
        </p:txBody>
      </p:sp>
      <p:sp>
        <p:nvSpPr>
          <p:cNvPr id="12" name="Bildplatzhalter 9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287839" y="1252319"/>
            <a:ext cx="1775126" cy="1775126"/>
          </a:xfrm>
        </p:spPr>
        <p:txBody>
          <a:bodyPr/>
          <a:lstStyle/>
          <a:p>
            <a:r>
              <a:rPr lang="en-GB" noProof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255254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828799" y="1298863"/>
            <a:ext cx="8562110" cy="1205346"/>
          </a:xfrm>
        </p:spPr>
        <p:txBody>
          <a:bodyPr anchor="t" anchorCtr="0"/>
          <a:lstStyle>
            <a:lvl1pPr>
              <a:defRPr>
                <a:solidFill>
                  <a:srgbClr val="D53D0E"/>
                </a:solidFill>
              </a:defRPr>
            </a:lvl1pPr>
          </a:lstStyle>
          <a:p>
            <a:r>
              <a:rPr lang="en-GB" noProof="0"/>
              <a:t>Titel</a:t>
            </a:r>
          </a:p>
        </p:txBody>
      </p:sp>
      <p:sp>
        <p:nvSpPr>
          <p:cNvPr id="9" name="Bildplatzhalter 8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847717" y="2504209"/>
            <a:ext cx="2519435" cy="2521132"/>
          </a:xfrm>
          <a:prstGeom prst="ellipse">
            <a:avLst/>
          </a:prstGeom>
        </p:spPr>
        <p:txBody>
          <a:bodyPr/>
          <a:lstStyle/>
          <a:p>
            <a:r>
              <a:rPr lang="en-GB" noProof="0"/>
              <a:t>Image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143727"/>
            <a:ext cx="10515600" cy="710066"/>
          </a:xfrm>
        </p:spPr>
        <p:txBody>
          <a:bodyPr/>
          <a:lstStyle>
            <a:lvl1pPr>
              <a:lnSpc>
                <a:spcPts val="2000"/>
              </a:lnSpc>
              <a:defRPr sz="1600" baseline="0">
                <a:solidFill>
                  <a:srgbClr val="636812"/>
                </a:solidFill>
                <a:latin typeface="Calibri" charset="0"/>
              </a:defRPr>
            </a:lvl1pPr>
            <a:lvl2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2pPr>
            <a:lvl3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3pPr>
            <a:lvl4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4pPr>
            <a:lvl5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5pPr>
          </a:lstStyle>
          <a:p>
            <a:pPr lvl="0"/>
            <a:r>
              <a:rPr lang="en-GB" noProof="0"/>
              <a:t>Authors and date</a:t>
            </a:r>
          </a:p>
        </p:txBody>
      </p:sp>
    </p:spTree>
    <p:extLst>
      <p:ext uri="{BB962C8B-B14F-4D97-AF65-F5344CB8AC3E}">
        <p14:creationId xmlns:p14="http://schemas.microsoft.com/office/powerpoint/2010/main" val="3142396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_Contac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C29AAB02-21DB-CDF2-7E95-7CCB597397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350" y="1895928"/>
            <a:ext cx="10515600" cy="754743"/>
          </a:xfrm>
        </p:spPr>
        <p:txBody>
          <a:bodyPr anchor="t">
            <a:normAutofit/>
          </a:bodyPr>
          <a:lstStyle>
            <a:lvl1pPr>
              <a:defRPr sz="6000">
                <a:solidFill>
                  <a:srgbClr val="4F4F85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19DA1AE-82E6-87EE-7DAD-495D75E35317}"/>
              </a:ext>
            </a:extLst>
          </p:cNvPr>
          <p:cNvSpPr txBox="1">
            <a:spLocks/>
          </p:cNvSpPr>
          <p:nvPr userDrawn="1"/>
        </p:nvSpPr>
        <p:spPr>
          <a:xfrm>
            <a:off x="812800" y="4711397"/>
            <a:ext cx="10515600" cy="81330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D53D0E"/>
                </a:solidFill>
                <a:latin typeface="Georgia" panose="02040502050405020303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7" name="Grafik 5">
            <a:extLst>
              <a:ext uri="{FF2B5EF4-FFF2-40B4-BE49-F238E27FC236}">
                <a16:creationId xmlns:a16="http://schemas.microsoft.com/office/drawing/2014/main" id="{E2F2429E-5E24-A88B-7315-17C7F51D54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4773" y="3151003"/>
            <a:ext cx="678552" cy="69073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CFDE708-6D22-CBCC-0900-FD57935EC4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61327" y="3955173"/>
            <a:ext cx="623198" cy="623198"/>
          </a:xfrm>
          <a:prstGeom prst="rect">
            <a:avLst/>
          </a:prstGeom>
        </p:spPr>
      </p:pic>
      <p:sp>
        <p:nvSpPr>
          <p:cNvPr id="10" name="Textfeld 10">
            <a:extLst>
              <a:ext uri="{FF2B5EF4-FFF2-40B4-BE49-F238E27FC236}">
                <a16:creationId xmlns:a16="http://schemas.microsoft.com/office/drawing/2014/main" id="{1AF6BBEB-0234-D797-4BB5-DCF1F3FAAA9A}"/>
              </a:ext>
            </a:extLst>
          </p:cNvPr>
          <p:cNvSpPr txBox="1"/>
          <p:nvPr userDrawn="1"/>
        </p:nvSpPr>
        <p:spPr>
          <a:xfrm>
            <a:off x="5013325" y="3311702"/>
            <a:ext cx="216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0" kern="1200" baseline="0" dirty="0">
                <a:solidFill>
                  <a:srgbClr val="4F4F85"/>
                </a:solidFill>
                <a:latin typeface="+mn-lt"/>
                <a:ea typeface="Cambria" panose="02040503050406030204" pitchFamily="18" charset="0"/>
                <a:cs typeface="+mj-cs"/>
              </a:rPr>
              <a:t>@</a:t>
            </a:r>
            <a:r>
              <a:rPr lang="en-GB" b="1" i="0" dirty="0" err="1">
                <a:solidFill>
                  <a:srgbClr val="4F4F85"/>
                </a:solidFill>
                <a:effectLst/>
                <a:latin typeface="+mn-lt"/>
              </a:rPr>
              <a:t>EuroCentre_SWPR</a:t>
            </a:r>
            <a:endParaRPr lang="en-US" b="1" dirty="0">
              <a:solidFill>
                <a:srgbClr val="4F4F85"/>
              </a:solidFill>
              <a:latin typeface="+mn-lt"/>
            </a:endParaRPr>
          </a:p>
        </p:txBody>
      </p:sp>
      <p:sp>
        <p:nvSpPr>
          <p:cNvPr id="11" name="Textfeld 11">
            <a:extLst>
              <a:ext uri="{FF2B5EF4-FFF2-40B4-BE49-F238E27FC236}">
                <a16:creationId xmlns:a16="http://schemas.microsoft.com/office/drawing/2014/main" id="{44FA250F-105E-27E6-E330-B07B4AAF99F0}"/>
              </a:ext>
            </a:extLst>
          </p:cNvPr>
          <p:cNvSpPr txBox="1"/>
          <p:nvPr userDrawn="1"/>
        </p:nvSpPr>
        <p:spPr>
          <a:xfrm>
            <a:off x="3254375" y="4063531"/>
            <a:ext cx="5683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0" kern="1200" baseline="0" dirty="0">
                <a:solidFill>
                  <a:srgbClr val="4F4F85"/>
                </a:solidFill>
                <a:latin typeface="+mn-lt"/>
                <a:ea typeface="Cambria" panose="02040503050406030204" pitchFamily="18" charset="0"/>
                <a:cs typeface="+mj-cs"/>
              </a:rPr>
              <a:t>European Centre for Social Welfare Policy and Research</a:t>
            </a:r>
          </a:p>
          <a:p>
            <a:endParaRPr lang="en-US" dirty="0"/>
          </a:p>
        </p:txBody>
      </p:sp>
      <p:sp>
        <p:nvSpPr>
          <p:cNvPr id="12" name="Textfeld 12">
            <a:extLst>
              <a:ext uri="{FF2B5EF4-FFF2-40B4-BE49-F238E27FC236}">
                <a16:creationId xmlns:a16="http://schemas.microsoft.com/office/drawing/2014/main" id="{113C5CE3-F3AC-A965-19B3-9EF9C4433E12}"/>
              </a:ext>
            </a:extLst>
          </p:cNvPr>
          <p:cNvSpPr txBox="1"/>
          <p:nvPr userDrawn="1"/>
        </p:nvSpPr>
        <p:spPr>
          <a:xfrm>
            <a:off x="2717800" y="4587441"/>
            <a:ext cx="6756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0" kern="1200" baseline="0" dirty="0" err="1">
                <a:solidFill>
                  <a:srgbClr val="D53D0E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Berggasse</a:t>
            </a:r>
            <a:r>
              <a:rPr lang="en-US" sz="1800" b="1" i="0" kern="1200" baseline="0" dirty="0">
                <a:solidFill>
                  <a:srgbClr val="D53D0E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17, 1090 Vienna, Austria</a:t>
            </a:r>
          </a:p>
          <a:p>
            <a:pPr algn="ctr"/>
            <a:r>
              <a:rPr lang="en-GB" sz="1600" b="1" i="0" u="none" dirty="0">
                <a:solidFill>
                  <a:srgbClr val="D53D0E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+43 1 319 45 05-0</a:t>
            </a:r>
            <a:endParaRPr lang="en-US" sz="1600" b="1" i="0" u="none" kern="1200" baseline="0" dirty="0">
              <a:solidFill>
                <a:srgbClr val="D53D0E"/>
              </a:solidFill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C283AA-8466-E893-8264-307D8EA06E87}"/>
              </a:ext>
            </a:extLst>
          </p:cNvPr>
          <p:cNvSpPr txBox="1"/>
          <p:nvPr userDrawn="1"/>
        </p:nvSpPr>
        <p:spPr>
          <a:xfrm>
            <a:off x="4910138" y="5359400"/>
            <a:ext cx="2371725" cy="380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4F4F85"/>
                </a:solidFill>
              </a:rPr>
              <a:t>ec@euro.centre.org</a:t>
            </a:r>
          </a:p>
        </p:txBody>
      </p:sp>
    </p:spTree>
    <p:extLst>
      <p:ext uri="{BB962C8B-B14F-4D97-AF65-F5344CB8AC3E}">
        <p14:creationId xmlns:p14="http://schemas.microsoft.com/office/powerpoint/2010/main" val="747160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49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rgbClr val="D53D0E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1524000" y="3366656"/>
            <a:ext cx="9144000" cy="8728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GB" noProof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3999" y="4333236"/>
            <a:ext cx="9144001" cy="710066"/>
          </a:xfrm>
        </p:spPr>
        <p:txBody>
          <a:bodyPr/>
          <a:lstStyle>
            <a:lvl1pPr>
              <a:lnSpc>
                <a:spcPts val="2000"/>
              </a:lnSpc>
              <a:defRPr sz="1600" baseline="0">
                <a:solidFill>
                  <a:srgbClr val="636812"/>
                </a:solidFill>
                <a:latin typeface="Calibri" charset="0"/>
              </a:defRPr>
            </a:lvl1pPr>
            <a:lvl2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2pPr>
            <a:lvl3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3pPr>
            <a:lvl4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4pPr>
            <a:lvl5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5pPr>
          </a:lstStyle>
          <a:p>
            <a:pPr lvl="0"/>
            <a:r>
              <a:rPr lang="en-GB" noProof="0"/>
              <a:t>Authors, Date</a:t>
            </a:r>
          </a:p>
        </p:txBody>
      </p:sp>
      <p:sp>
        <p:nvSpPr>
          <p:cNvPr id="10" name="Bildplatzhalter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2753592" y="5631584"/>
            <a:ext cx="3241964" cy="1060450"/>
          </a:xfrm>
        </p:spPr>
        <p:txBody>
          <a:bodyPr/>
          <a:lstStyle/>
          <a:p>
            <a:r>
              <a:rPr lang="en-GB" noProof="0"/>
              <a:t>Logo1</a:t>
            </a:r>
          </a:p>
        </p:txBody>
      </p:sp>
      <p:sp>
        <p:nvSpPr>
          <p:cNvPr id="11" name="Bildplatzhalter 8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199911" y="5628121"/>
            <a:ext cx="3241964" cy="1060450"/>
          </a:xfrm>
        </p:spPr>
        <p:txBody>
          <a:bodyPr/>
          <a:lstStyle/>
          <a:p>
            <a:r>
              <a:rPr lang="en-GB" noProof="0"/>
              <a:t>Logo2</a:t>
            </a:r>
          </a:p>
        </p:txBody>
      </p:sp>
    </p:spTree>
    <p:extLst>
      <p:ext uri="{BB962C8B-B14F-4D97-AF65-F5344CB8AC3E}">
        <p14:creationId xmlns:p14="http://schemas.microsoft.com/office/powerpoint/2010/main" val="1204874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_Contac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1CE73-A132-54CC-292C-1844F87D76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93849"/>
            <a:ext cx="10515600" cy="1117599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GB" dirty="0"/>
              <a:t>Thank you!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3FE5EA-D80C-B4BF-B185-71C4FFF8C9C5}"/>
              </a:ext>
            </a:extLst>
          </p:cNvPr>
          <p:cNvSpPr txBox="1"/>
          <p:nvPr userDrawn="1"/>
        </p:nvSpPr>
        <p:spPr>
          <a:xfrm>
            <a:off x="838200" y="3594100"/>
            <a:ext cx="10515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>
                <a:solidFill>
                  <a:srgbClr val="D53D0E"/>
                </a:solidFill>
                <a:latin typeface="+mn-lt"/>
              </a:rPr>
              <a:t>Write us an email:</a:t>
            </a:r>
            <a:r>
              <a:rPr lang="en-US" sz="1600" b="0" dirty="0">
                <a:solidFill>
                  <a:srgbClr val="4F4F85"/>
                </a:solidFill>
                <a:latin typeface="+mn-lt"/>
              </a:rPr>
              <a:t> </a:t>
            </a:r>
            <a:r>
              <a:rPr lang="en-GB" sz="1600" b="0" i="0" u="none" strike="noStrike" dirty="0">
                <a:solidFill>
                  <a:srgbClr val="4F4F85"/>
                </a:solidFill>
                <a:effectLst/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ec@euro.centre.org</a:t>
            </a:r>
            <a:endParaRPr lang="en-US" sz="1600" b="0" u="none" dirty="0">
              <a:solidFill>
                <a:srgbClr val="4F4F85"/>
              </a:solidFill>
              <a:latin typeface="+mn-lt"/>
            </a:endParaRPr>
          </a:p>
          <a:p>
            <a:pPr algn="l"/>
            <a:r>
              <a:rPr lang="en-US" sz="1600" b="0" dirty="0">
                <a:solidFill>
                  <a:srgbClr val="D53D0E"/>
                </a:solidFill>
                <a:latin typeface="+mn-lt"/>
              </a:rPr>
              <a:t>Follow us on Twitter: </a:t>
            </a:r>
            <a:r>
              <a:rPr lang="en-US" sz="1600" b="0" dirty="0">
                <a:solidFill>
                  <a:srgbClr val="4F4F85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https://twitter.com/EuroCentre_SWPR</a:t>
            </a:r>
            <a:endParaRPr lang="en-US" sz="1600" b="0" dirty="0">
              <a:solidFill>
                <a:srgbClr val="4F4F85"/>
              </a:solidFill>
              <a:latin typeface="+mn-lt"/>
            </a:endParaRPr>
          </a:p>
          <a:p>
            <a:pPr algn="l"/>
            <a:r>
              <a:rPr lang="en-US" sz="1600" b="0" dirty="0">
                <a:solidFill>
                  <a:srgbClr val="D53D0E"/>
                </a:solidFill>
                <a:latin typeface="+mn-lt"/>
              </a:rPr>
              <a:t>Find us on LinkedIn: </a:t>
            </a:r>
            <a:r>
              <a:rPr lang="en-US" sz="1600" b="0" dirty="0">
                <a:solidFill>
                  <a:srgbClr val="4F4F85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https://www.linkedin.com/company/european-centre-for-social-welfare-policy-and-research/</a:t>
            </a:r>
            <a:endParaRPr lang="en-US" sz="1600" b="0" i="0" kern="1200" baseline="0" dirty="0">
              <a:solidFill>
                <a:srgbClr val="4F4F85"/>
              </a:solidFill>
              <a:latin typeface="+mn-lt"/>
              <a:ea typeface="Cambria" panose="02040503050406030204" pitchFamily="18" charset="0"/>
              <a:cs typeface="+mj-cs"/>
            </a:endParaRPr>
          </a:p>
          <a:p>
            <a:pPr algn="l"/>
            <a:r>
              <a:rPr lang="en-US" sz="1600" b="0" i="0" kern="1200" baseline="0" dirty="0">
                <a:solidFill>
                  <a:srgbClr val="D53D0E"/>
                </a:solidFill>
                <a:latin typeface="+mn-lt"/>
                <a:ea typeface="Cambria" panose="02040503050406030204" pitchFamily="18" charset="0"/>
                <a:cs typeface="+mj-cs"/>
              </a:rPr>
              <a:t>Our address in Vienna: </a:t>
            </a:r>
            <a:r>
              <a:rPr lang="en-US" sz="1600" b="0" i="0" kern="1200" baseline="0" dirty="0" err="1">
                <a:solidFill>
                  <a:srgbClr val="4F4F85"/>
                </a:solidFill>
                <a:latin typeface="+mn-lt"/>
                <a:ea typeface="Cambria" panose="02040503050406030204" pitchFamily="18" charset="0"/>
                <a:cs typeface="+mj-cs"/>
              </a:rPr>
              <a:t>Berggasse</a:t>
            </a:r>
            <a:r>
              <a:rPr lang="en-US" sz="1600" b="0" i="0" kern="1200" baseline="0" dirty="0">
                <a:solidFill>
                  <a:srgbClr val="4F4F85"/>
                </a:solidFill>
                <a:latin typeface="+mn-lt"/>
                <a:ea typeface="Cambria" panose="02040503050406030204" pitchFamily="18" charset="0"/>
                <a:cs typeface="+mj-cs"/>
              </a:rPr>
              <a:t> 17, 1090 Vienna, Austria</a:t>
            </a:r>
          </a:p>
          <a:p>
            <a:pPr algn="l"/>
            <a:r>
              <a:rPr lang="en-US" sz="1600" b="0" i="0" kern="1200" baseline="0" dirty="0">
                <a:solidFill>
                  <a:srgbClr val="D53D0E"/>
                </a:solidFill>
                <a:latin typeface="+mn-lt"/>
                <a:ea typeface="Cambria" panose="02040503050406030204" pitchFamily="18" charset="0"/>
                <a:cs typeface="+mj-cs"/>
              </a:rPr>
              <a:t>Give us a call</a:t>
            </a:r>
            <a:r>
              <a:rPr lang="en-US" sz="1600" b="0" i="0" u="none" kern="1200" baseline="0" dirty="0">
                <a:solidFill>
                  <a:srgbClr val="D53D0E"/>
                </a:solidFill>
                <a:latin typeface="+mn-lt"/>
                <a:ea typeface="Cambria" panose="02040503050406030204" pitchFamily="18" charset="0"/>
                <a:cs typeface="+mj-cs"/>
              </a:rPr>
              <a:t>: </a:t>
            </a:r>
            <a:r>
              <a:rPr lang="en-GB" sz="1600" b="0" i="0" u="none" dirty="0">
                <a:solidFill>
                  <a:srgbClr val="4F4F85"/>
                </a:solidFill>
                <a:effectLst/>
                <a:latin typeface="+mn-lt"/>
              </a:rPr>
              <a:t>+43 1 319 45 05-0</a:t>
            </a:r>
            <a:endParaRPr lang="en-US" sz="1600" b="0" i="0" u="none" kern="1200" baseline="0" dirty="0">
              <a:solidFill>
                <a:srgbClr val="4F4F85"/>
              </a:solidFill>
              <a:latin typeface="+mn-lt"/>
              <a:ea typeface="Cambria" panose="02040503050406030204" pitchFamily="18" charset="0"/>
              <a:cs typeface="+mj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98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. Tex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FEC12A3-95F9-4BAB-AB84-1F1A791DE1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17300" y="6505284"/>
            <a:ext cx="7747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5CF-01C3-4722-9413-237405F2ADB7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Std Light" panose="020B0302020104020203" pitchFamily="34" charset="0"/>
                <a:ea typeface="Cambria" panose="02040503050406030204" pitchFamily="18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Std Light" panose="020B0302020104020203" pitchFamily="34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8197A03C-7433-CFBA-3A73-497A4EDEE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045" y="1126647"/>
            <a:ext cx="9247909" cy="12573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noProof="0"/>
              <a:t>Heading Level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F8E66-FB01-E16E-F0E2-F08566E1C4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1612" y="2590800"/>
            <a:ext cx="9248342" cy="36766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D032585E-CC30-3AA0-5813-A681592BCF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573" y="6563366"/>
            <a:ext cx="980653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Gill Sans Std Light" panose="020B0302020104020203" pitchFamily="34" charset="0"/>
              </a:defRPr>
            </a:lvl1pPr>
          </a:lstStyle>
          <a:p>
            <a:fld id="{60E96570-57B9-4D19-9E04-7C521094EA0B}" type="datetime1">
              <a:rPr lang="en-GB" smtClean="0"/>
              <a:pPr/>
              <a:t>11/05/2023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4929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. Text ff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85900" y="1159938"/>
            <a:ext cx="10287000" cy="3221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r">
              <a:lnSpc>
                <a:spcPts val="1800"/>
              </a:lnSpc>
              <a:defRPr sz="2200" baseline="0">
                <a:solidFill>
                  <a:srgbClr val="D53D0E"/>
                </a:solidFill>
              </a:defRPr>
            </a:lvl1pPr>
          </a:lstStyle>
          <a:p>
            <a:r>
              <a:rPr lang="en-GB" noProof="0"/>
              <a:t>Heading Level 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D35FC3A-CB0B-473C-B9BD-24E6A721C3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5CF-01C3-4722-9413-237405F2ADB7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Std Light" panose="020B0302020104020203" pitchFamily="34" charset="0"/>
                <a:ea typeface="Cambria" panose="02040503050406030204" pitchFamily="18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Std Light" panose="020B0302020104020203" pitchFamily="34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73FA7-4F11-9DDF-FC2C-4E961A16F2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85900" y="1809750"/>
            <a:ext cx="10287000" cy="4394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C8FFF0C4-C501-3FAA-5511-711649DCB4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573" y="6563366"/>
            <a:ext cx="980653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Gill Sans Std Light" panose="020B0302020104020203" pitchFamily="34" charset="0"/>
              </a:defRPr>
            </a:lvl1pPr>
          </a:lstStyle>
          <a:p>
            <a:fld id="{60E96570-57B9-4D19-9E04-7C521094EA0B}" type="datetime1">
              <a:rPr lang="en-GB" smtClean="0"/>
              <a:pPr/>
              <a:t>11/05/2023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01595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2  . Tex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85900" y="1095854"/>
            <a:ext cx="10318173" cy="3221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r">
              <a:lnSpc>
                <a:spcPts val="1800"/>
              </a:lnSpc>
              <a:defRPr sz="2200" baseline="0">
                <a:solidFill>
                  <a:srgbClr val="D53D0E"/>
                </a:solidFill>
              </a:defRPr>
            </a:lvl1pPr>
          </a:lstStyle>
          <a:p>
            <a:r>
              <a:rPr lang="en-GB" noProof="0"/>
              <a:t>Heading Level 1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87487" y="1613356"/>
            <a:ext cx="10316586" cy="9763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 sz="2800" b="1" i="0" baseline="0">
                <a:solidFill>
                  <a:srgbClr val="63681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GB" noProof="0" dirty="0"/>
              <a:t>Heading Level 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E7EC11-DE9C-43E7-BC33-A57B97043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5CF-01C3-4722-9413-237405F2ADB7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Std Light" panose="020B0302020104020203" pitchFamily="34" charset="0"/>
                <a:ea typeface="Cambria" panose="02040503050406030204" pitchFamily="18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Std Light" panose="020B0302020104020203" pitchFamily="34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3F86D-01F7-348C-BE77-B9846EE27B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5900" y="2785053"/>
            <a:ext cx="10316586" cy="32639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9303FE5D-83CD-373F-010E-10DCB45B62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573" y="6563366"/>
            <a:ext cx="980653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Gill Sans Std Light" panose="020B0302020104020203" pitchFamily="34" charset="0"/>
              </a:defRPr>
            </a:lvl1pPr>
          </a:lstStyle>
          <a:p>
            <a:fld id="{60E96570-57B9-4D19-9E04-7C521094EA0B}" type="datetime1">
              <a:rPr lang="en-GB" smtClean="0"/>
              <a:pPr/>
              <a:t>11/05/2023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37079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3 . Tex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76086" y="1047553"/>
            <a:ext cx="10328564" cy="3221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r">
              <a:lnSpc>
                <a:spcPts val="1800"/>
              </a:lnSpc>
              <a:defRPr sz="2200" baseline="0">
                <a:solidFill>
                  <a:srgbClr val="D53D0E"/>
                </a:solidFill>
              </a:defRPr>
            </a:lvl1pPr>
          </a:lstStyle>
          <a:p>
            <a:r>
              <a:rPr lang="en-GB" noProof="0"/>
              <a:t>Short-cut Heading Level 1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86" y="1389641"/>
            <a:ext cx="10328564" cy="35329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rgbClr val="63681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GB" noProof="0"/>
              <a:t>Short-Cut Heading Level 2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485900" y="1881712"/>
            <a:ext cx="10328564" cy="748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400" b="1" i="0" baseline="0">
                <a:solidFill>
                  <a:srgbClr val="4F4F85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GB" noProof="0"/>
              <a:t>Heading Level 3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A751FDF-41A7-4308-86C7-7EE023D00B7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5CF-01C3-4722-9413-237405F2ADB7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Std Light" panose="020B0302020104020203" pitchFamily="34" charset="0"/>
                <a:ea typeface="Cambria" panose="02040503050406030204" pitchFamily="18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Std Light" panose="020B0302020104020203" pitchFamily="34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EF5FA1-3035-B673-FE8C-ED9310951B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85900" y="2768492"/>
            <a:ext cx="10328564" cy="35434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0C3B67-2100-4EB0-D6BA-C196ED25E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573" y="6563366"/>
            <a:ext cx="980653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Gill Sans Std Light" panose="020B0302020104020203" pitchFamily="34" charset="0"/>
              </a:defRPr>
            </a:lvl1pPr>
          </a:lstStyle>
          <a:p>
            <a:fld id="{60E96570-57B9-4D19-9E04-7C521094EA0B}" type="datetime1">
              <a:rPr lang="en-GB" smtClean="0"/>
              <a:pPr/>
              <a:t>11/05/2023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77261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506682" y="1081639"/>
            <a:ext cx="10328564" cy="3221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r">
              <a:lnSpc>
                <a:spcPts val="1800"/>
              </a:lnSpc>
              <a:defRPr sz="2200" baseline="0">
                <a:solidFill>
                  <a:srgbClr val="D53D0E"/>
                </a:solidFill>
              </a:defRPr>
            </a:lvl1pPr>
          </a:lstStyle>
          <a:p>
            <a:r>
              <a:rPr lang="en-GB" noProof="0"/>
              <a:t>Short-cut Heading Level 1</a:t>
            </a:r>
          </a:p>
        </p:txBody>
      </p:sp>
      <p:sp>
        <p:nvSpPr>
          <p:cNvPr id="15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506682" y="1410058"/>
            <a:ext cx="10328564" cy="35329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rgbClr val="63681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GB" noProof="0"/>
              <a:t>Short-Cut Heading Level 2</a:t>
            </a:r>
          </a:p>
        </p:txBody>
      </p:sp>
      <p:sp>
        <p:nvSpPr>
          <p:cNvPr id="16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06537" y="1886925"/>
            <a:ext cx="10328709" cy="748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400" b="1" i="0" baseline="0">
                <a:solidFill>
                  <a:srgbClr val="4F4F85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GB" noProof="0"/>
              <a:t>Heading Level 3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idx="15" hasCustomPrompt="1"/>
          </p:nvPr>
        </p:nvSpPr>
        <p:spPr>
          <a:xfrm>
            <a:off x="1506682" y="3794631"/>
            <a:ext cx="10332027" cy="1066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ts val="2600"/>
              </a:lnSpc>
              <a:spcAft>
                <a:spcPts val="1500"/>
              </a:spcAft>
              <a:defRPr sz="2400" b="0" i="1" baseline="0">
                <a:solidFill>
                  <a:srgbClr val="4F4F85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GB" noProof="0"/>
              <a:t>„Quotation“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9DC4634-745E-4812-AF75-3A3EAC5DF0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5CF-01C3-4722-9413-237405F2ADB7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Std Light" panose="020B0302020104020203" pitchFamily="34" charset="0"/>
                <a:ea typeface="Cambria" panose="02040503050406030204" pitchFamily="18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Std Light" panose="020B0302020104020203" pitchFamily="34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5573C7-F95F-9A59-6CE3-AB3FE347B1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06537" y="2767036"/>
            <a:ext cx="10328275" cy="88741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7C7F5FD-8801-C5B1-A3F2-B75437335A5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03219" y="5025801"/>
            <a:ext cx="10328275" cy="116990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A7C368-A131-463C-D2BF-C7BEA73D6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573" y="6563366"/>
            <a:ext cx="980653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Gill Sans Std Light" panose="020B0302020104020203" pitchFamily="34" charset="0"/>
              </a:defRPr>
            </a:lvl1pPr>
          </a:lstStyle>
          <a:p>
            <a:fld id="{60E96570-57B9-4D19-9E04-7C521094EA0B}" type="datetime1">
              <a:rPr lang="en-GB" smtClean="0"/>
              <a:pPr/>
              <a:t>11/05/2023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6782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numbered List Short Items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85900" y="1024666"/>
            <a:ext cx="10328564" cy="3221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r">
              <a:lnSpc>
                <a:spcPts val="1800"/>
              </a:lnSpc>
              <a:defRPr sz="2200" baseline="0">
                <a:solidFill>
                  <a:srgbClr val="D53D0E"/>
                </a:solidFill>
              </a:defRPr>
            </a:lvl1pPr>
          </a:lstStyle>
          <a:p>
            <a:r>
              <a:rPr lang="en-GB" noProof="0"/>
              <a:t>Short-cut Heading Level 1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idx="1" hasCustomPrompt="1"/>
          </p:nvPr>
        </p:nvSpPr>
        <p:spPr>
          <a:xfrm>
            <a:off x="1506537" y="2888312"/>
            <a:ext cx="9227127" cy="3439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400" marR="0" indent="-2304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aseline="0"/>
            </a:lvl1pPr>
          </a:lstStyle>
          <a:p>
            <a:pPr lvl="0"/>
            <a:r>
              <a:rPr lang="en-GB" noProof="0"/>
              <a:t>Unnumbered list of one-liners</a:t>
            </a:r>
          </a:p>
          <a:p>
            <a:pPr lvl="0"/>
            <a:r>
              <a:rPr lang="en-GB" noProof="0"/>
              <a:t>List of one-liners</a:t>
            </a:r>
          </a:p>
          <a:p>
            <a:pPr lvl="0"/>
            <a:r>
              <a:rPr lang="en-GB" noProof="0"/>
              <a:t>List of one-liners</a:t>
            </a:r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85900" y="1345703"/>
            <a:ext cx="10328564" cy="35329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rgbClr val="63681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GB" noProof="0"/>
              <a:t>Short-Cut Heading Level 2</a:t>
            </a:r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06537" y="1953563"/>
            <a:ext cx="9227271" cy="748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400" b="1" i="0" baseline="0">
                <a:solidFill>
                  <a:srgbClr val="4F4F85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GB" noProof="0"/>
              <a:t>Heading Level 3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9DDCACE-A245-4B16-939A-ED1329205D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5CF-01C3-4722-9413-237405F2ADB7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Std Light" panose="020B0302020104020203" pitchFamily="34" charset="0"/>
                <a:ea typeface="Cambria" panose="02040503050406030204" pitchFamily="18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Std Light" panose="020B0302020104020203" pitchFamily="34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F3A4B5-8167-7EDA-4C70-5EFA3180B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573" y="6563366"/>
            <a:ext cx="980653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Gill Sans Std Light" panose="020B0302020104020203" pitchFamily="34" charset="0"/>
              </a:defRPr>
            </a:lvl1pPr>
          </a:lstStyle>
          <a:p>
            <a:fld id="{60E96570-57B9-4D19-9E04-7C521094EA0B}" type="datetime1">
              <a:rPr lang="en-GB" smtClean="0"/>
              <a:pPr/>
              <a:t>11/05/2023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3638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527175" y="967324"/>
            <a:ext cx="10328564" cy="3221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r">
              <a:lnSpc>
                <a:spcPts val="1800"/>
              </a:lnSpc>
              <a:defRPr sz="2200" baseline="0">
                <a:solidFill>
                  <a:srgbClr val="D53D0E"/>
                </a:solidFill>
              </a:defRPr>
            </a:lvl1pPr>
          </a:lstStyle>
          <a:p>
            <a:r>
              <a:rPr lang="en-GB" noProof="0"/>
              <a:t>Short-cut Heading Level 1</a:t>
            </a:r>
          </a:p>
        </p:txBody>
      </p:sp>
      <p:sp>
        <p:nvSpPr>
          <p:cNvPr id="5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527173" y="1302944"/>
            <a:ext cx="10328564" cy="35329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rgbClr val="63681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GB" noProof="0"/>
              <a:t>Short-Cut Heading Level 2</a:t>
            </a:r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16493" y="1791782"/>
            <a:ext cx="9227271" cy="4674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rgbClr val="4F4F85"/>
                </a:solidFill>
                <a:latin typeface="Calibri" charset="0"/>
              </a:defRPr>
            </a:lvl1pPr>
          </a:lstStyle>
          <a:p>
            <a:pPr lvl="0"/>
            <a:r>
              <a:rPr lang="en-GB" noProof="0"/>
              <a:t>Heading for Tables and figures</a:t>
            </a:r>
          </a:p>
        </p:txBody>
      </p:sp>
      <p:sp>
        <p:nvSpPr>
          <p:cNvPr id="10" name="Tabellenplatzhalter 9"/>
          <p:cNvSpPr>
            <a:spLocks noGrp="1"/>
          </p:cNvSpPr>
          <p:nvPr>
            <p:ph type="tbl" sz="quarter" idx="14"/>
          </p:nvPr>
        </p:nvSpPr>
        <p:spPr>
          <a:xfrm>
            <a:off x="1527173" y="2394775"/>
            <a:ext cx="9205913" cy="3096490"/>
          </a:xfrm>
          <a:prstGeom prst="rect">
            <a:avLst/>
          </a:prstGeom>
        </p:spPr>
        <p:txBody>
          <a:bodyPr/>
          <a:lstStyle/>
          <a:p>
            <a:endParaRPr lang="en-GB" noProof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C24D268-FCC2-486A-8B44-0BCF11D5DE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5CF-01C3-4722-9413-237405F2ADB7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Std Light" panose="020B0302020104020203" pitchFamily="34" charset="0"/>
                <a:ea typeface="Cambria" panose="02040503050406030204" pitchFamily="18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Std Light" panose="020B0302020104020203" pitchFamily="34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BDB75025-D2F7-4C05-9CC5-61453101E0E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7174" y="5601031"/>
            <a:ext cx="9205913" cy="7516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500"/>
              </a:lnSpc>
              <a:defRPr sz="1400"/>
            </a:lvl1pPr>
          </a:lstStyle>
          <a:p>
            <a:pPr lvl="0"/>
            <a:r>
              <a:rPr lang="en-GB" sz="1400" noProof="0"/>
              <a:t>Calibri 14pt, line height 15pt.</a:t>
            </a:r>
            <a:endParaRPr lang="en-GB" noProof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BF49B8CC-279D-5057-37A1-0281D3DA7C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573" y="6563366"/>
            <a:ext cx="980653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Gill Sans Std Light" panose="020B0302020104020203" pitchFamily="34" charset="0"/>
              </a:defRPr>
            </a:lvl1pPr>
          </a:lstStyle>
          <a:p>
            <a:fld id="{60E96570-57B9-4D19-9E04-7C521094EA0B}" type="datetime1">
              <a:rPr lang="en-GB" smtClean="0"/>
              <a:pPr/>
              <a:t>11/05/2023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53078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527175" y="989539"/>
            <a:ext cx="10328564" cy="3221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r">
              <a:lnSpc>
                <a:spcPts val="1800"/>
              </a:lnSpc>
              <a:defRPr sz="2200" baseline="0">
                <a:solidFill>
                  <a:srgbClr val="D53D0E"/>
                </a:solidFill>
              </a:defRPr>
            </a:lvl1pPr>
          </a:lstStyle>
          <a:p>
            <a:r>
              <a:rPr lang="en-GB" noProof="0"/>
              <a:t>Short-cut Heading Level 1</a:t>
            </a:r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527175" y="1313581"/>
            <a:ext cx="10328564" cy="35329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rgbClr val="63681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GB" noProof="0"/>
              <a:t>Short-Cut Heading Level 2</a:t>
            </a:r>
          </a:p>
        </p:txBody>
      </p:sp>
      <p:sp>
        <p:nvSpPr>
          <p:cNvPr id="11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27175" y="1845294"/>
            <a:ext cx="9227271" cy="4674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rgbClr val="4F4F85"/>
                </a:solidFill>
                <a:latin typeface="Calibri" charset="0"/>
              </a:defRPr>
            </a:lvl1pPr>
          </a:lstStyle>
          <a:p>
            <a:pPr lvl="0"/>
            <a:r>
              <a:rPr lang="en-GB" noProof="0"/>
              <a:t>Heading for Tables and figures</a:t>
            </a:r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6" hasCustomPrompt="1"/>
          </p:nvPr>
        </p:nvSpPr>
        <p:spPr>
          <a:xfrm>
            <a:off x="1527896" y="2375379"/>
            <a:ext cx="9226550" cy="3108325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r>
              <a:rPr lang="en-GB" noProof="0"/>
              <a:t>Image from external diagram or other image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3F8281D-8FE0-4AC3-8B70-856C8948CF2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5CF-01C3-4722-9413-237405F2ADB7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Std Light" panose="020B0302020104020203" pitchFamily="34" charset="0"/>
                <a:ea typeface="Cambria" panose="02040503050406030204" pitchFamily="18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Std Light" panose="020B0302020104020203" pitchFamily="34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platzhalter 18">
            <a:extLst>
              <a:ext uri="{FF2B5EF4-FFF2-40B4-BE49-F238E27FC236}">
                <a16:creationId xmlns:a16="http://schemas.microsoft.com/office/drawing/2014/main" id="{D38FE4E2-0D27-4744-9285-40CD088016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7175" y="5608983"/>
            <a:ext cx="9217025" cy="7516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500"/>
              </a:lnSpc>
              <a:defRPr sz="1400"/>
            </a:lvl1pPr>
          </a:lstStyle>
          <a:p>
            <a:pPr lvl="0"/>
            <a:r>
              <a:rPr lang="en-GB" sz="1400" noProof="0"/>
              <a:t>Calibri 14pt, line height 15pt.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DE47DB-780D-A8C7-03B4-E1A50A50C2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573" y="6563366"/>
            <a:ext cx="980653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Gill Sans Std Light" panose="020B0302020104020203" pitchFamily="34" charset="0"/>
              </a:defRPr>
            </a:lvl1pPr>
          </a:lstStyle>
          <a:p>
            <a:fld id="{60E96570-57B9-4D19-9E04-7C521094EA0B}" type="datetime1">
              <a:rPr lang="en-GB" smtClean="0"/>
              <a:pPr/>
              <a:t>11/05/2023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7305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Diagram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527176" y="968442"/>
            <a:ext cx="10328564" cy="3221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r">
              <a:lnSpc>
                <a:spcPts val="1800"/>
              </a:lnSpc>
              <a:defRPr sz="2200" baseline="0">
                <a:solidFill>
                  <a:srgbClr val="D53D0E"/>
                </a:solidFill>
              </a:defRPr>
            </a:lvl1pPr>
          </a:lstStyle>
          <a:p>
            <a:r>
              <a:rPr lang="en-GB" noProof="0"/>
              <a:t>Short-cut Heading Level 1</a:t>
            </a:r>
          </a:p>
        </p:txBody>
      </p:sp>
      <p:sp>
        <p:nvSpPr>
          <p:cNvPr id="5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527321" y="1307915"/>
            <a:ext cx="10328564" cy="35329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rgbClr val="63681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GB" noProof="0"/>
              <a:t>Short-Cut Heading Level 2</a:t>
            </a:r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16929" y="1776558"/>
            <a:ext cx="9227271" cy="4674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rgbClr val="4F4F85"/>
                </a:solidFill>
                <a:latin typeface="Calibri" charset="0"/>
              </a:defRPr>
            </a:lvl1pPr>
          </a:lstStyle>
          <a:p>
            <a:pPr lvl="0"/>
            <a:r>
              <a:rPr lang="en-GB" noProof="0"/>
              <a:t>Heading for Tables and figures</a:t>
            </a:r>
          </a:p>
        </p:txBody>
      </p:sp>
      <p:sp>
        <p:nvSpPr>
          <p:cNvPr id="11" name="Diagrammplatzhalter 10"/>
          <p:cNvSpPr>
            <a:spLocks noGrp="1"/>
          </p:cNvSpPr>
          <p:nvPr>
            <p:ph type="chart" sz="quarter" idx="16" hasCustomPrompt="1"/>
          </p:nvPr>
        </p:nvSpPr>
        <p:spPr>
          <a:xfrm>
            <a:off x="1516929" y="2411598"/>
            <a:ext cx="9237663" cy="313848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r>
              <a:rPr lang="en-GB" noProof="0"/>
              <a:t>Diagram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A8F9F6B-D798-4CBA-90F0-FEF0A0FE2E2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5CF-01C3-4722-9413-237405F2ADB7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Std Light" panose="020B0302020104020203" pitchFamily="34" charset="0"/>
                <a:ea typeface="Cambria" panose="02040503050406030204" pitchFamily="18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Std Light" panose="020B0302020104020203" pitchFamily="34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platzhalter 18">
            <a:extLst>
              <a:ext uri="{FF2B5EF4-FFF2-40B4-BE49-F238E27FC236}">
                <a16:creationId xmlns:a16="http://schemas.microsoft.com/office/drawing/2014/main" id="{8C950DAE-CAEB-41D2-B652-4A7F4B7849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6537" y="5661127"/>
            <a:ext cx="9228138" cy="7516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500"/>
              </a:lnSpc>
              <a:defRPr sz="1400"/>
            </a:lvl1pPr>
          </a:lstStyle>
          <a:p>
            <a:pPr lvl="0"/>
            <a:r>
              <a:rPr lang="en-GB" sz="1400" noProof="0"/>
              <a:t>Calibri 14pt, line height 15pt.</a:t>
            </a:r>
            <a:endParaRPr lang="en-GB" noProof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2A75A665-0DC3-4B1D-8DC2-D605CCF7BB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573" y="6563366"/>
            <a:ext cx="980653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Gill Sans Std Light" panose="020B0302020104020203" pitchFamily="34" charset="0"/>
              </a:defRPr>
            </a:lvl1pPr>
          </a:lstStyle>
          <a:p>
            <a:fld id="{60E96570-57B9-4D19-9E04-7C521094EA0B}" type="datetime1">
              <a:rPr lang="en-GB" smtClean="0"/>
              <a:pPr/>
              <a:t>11/05/2023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1490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49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aseline="0"/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1524000" y="3366656"/>
            <a:ext cx="9144000" cy="8728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4F4F8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GB" noProof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3999" y="4333236"/>
            <a:ext cx="9144001" cy="710066"/>
          </a:xfrm>
        </p:spPr>
        <p:txBody>
          <a:bodyPr/>
          <a:lstStyle>
            <a:lvl1pPr>
              <a:lnSpc>
                <a:spcPts val="2000"/>
              </a:lnSpc>
              <a:defRPr sz="1600" baseline="0">
                <a:solidFill>
                  <a:srgbClr val="636812"/>
                </a:solidFill>
                <a:latin typeface="Calibri" charset="0"/>
              </a:defRPr>
            </a:lvl1pPr>
            <a:lvl2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2pPr>
            <a:lvl3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3pPr>
            <a:lvl4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4pPr>
            <a:lvl5pPr>
              <a:lnSpc>
                <a:spcPts val="2000"/>
              </a:lnSpc>
              <a:defRPr sz="1600" baseline="0">
                <a:solidFill>
                  <a:srgbClr val="83814C"/>
                </a:solidFill>
                <a:latin typeface="Calibri" charset="0"/>
              </a:defRPr>
            </a:lvl5pPr>
          </a:lstStyle>
          <a:p>
            <a:pPr lvl="0"/>
            <a:r>
              <a:rPr lang="en-GB" noProof="0"/>
              <a:t>Authors, Date</a:t>
            </a:r>
          </a:p>
        </p:txBody>
      </p:sp>
      <p:sp>
        <p:nvSpPr>
          <p:cNvPr id="10" name="Bildplatzhalter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665517" y="5641975"/>
            <a:ext cx="2836719" cy="1060450"/>
          </a:xfrm>
        </p:spPr>
        <p:txBody>
          <a:bodyPr/>
          <a:lstStyle/>
          <a:p>
            <a:r>
              <a:rPr lang="en-GB" noProof="0"/>
              <a:t>Logo</a:t>
            </a:r>
          </a:p>
        </p:txBody>
      </p:sp>
      <p:sp>
        <p:nvSpPr>
          <p:cNvPr id="11" name="Bildplatzhalter 8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503215" y="5638512"/>
            <a:ext cx="2881746" cy="1060450"/>
          </a:xfrm>
        </p:spPr>
        <p:txBody>
          <a:bodyPr/>
          <a:lstStyle/>
          <a:p>
            <a:r>
              <a:rPr lang="en-GB" noProof="0"/>
              <a:t>Logo</a:t>
            </a:r>
          </a:p>
        </p:txBody>
      </p:sp>
      <p:sp>
        <p:nvSpPr>
          <p:cNvPr id="12" name="Bildplatzhalter 8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782791" y="5641976"/>
            <a:ext cx="2878283" cy="1060450"/>
          </a:xfrm>
        </p:spPr>
        <p:txBody>
          <a:bodyPr/>
          <a:lstStyle/>
          <a:p>
            <a:r>
              <a:rPr lang="en-GB" noProof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705691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Imag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85900" y="1066488"/>
            <a:ext cx="10328564" cy="3221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r">
              <a:lnSpc>
                <a:spcPts val="1800"/>
              </a:lnSpc>
              <a:defRPr sz="2200" baseline="0"/>
            </a:lvl1pPr>
          </a:lstStyle>
          <a:p>
            <a:r>
              <a:rPr lang="en-GB" noProof="0"/>
              <a:t>Short-cut Heading Level 1</a:t>
            </a:r>
          </a:p>
        </p:txBody>
      </p:sp>
      <p:sp>
        <p:nvSpPr>
          <p:cNvPr id="5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85900" y="1388971"/>
            <a:ext cx="10328564" cy="35329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rgbClr val="63681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GB" noProof="0"/>
              <a:t>Short-Cut Heading Level 2</a:t>
            </a:r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482364" y="1953874"/>
            <a:ext cx="9227271" cy="4674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rgbClr val="4F4F85"/>
                </a:solidFill>
                <a:latin typeface="Calibri" charset="0"/>
              </a:defRPr>
            </a:lvl1pPr>
          </a:lstStyle>
          <a:p>
            <a:pPr lvl="0"/>
            <a:r>
              <a:rPr lang="en-GB" noProof="0"/>
              <a:t>Heading for Tables and figures</a:t>
            </a:r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482364" y="2573080"/>
            <a:ext cx="2971800" cy="289171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400"/>
              </a:lnSpc>
              <a:spcAft>
                <a:spcPts val="1200"/>
              </a:spcAft>
              <a:defRPr sz="1800">
                <a:latin typeface="Calibri" charset="0"/>
              </a:defRPr>
            </a:lvl1pPr>
            <a:lvl2pPr>
              <a:lnSpc>
                <a:spcPts val="2400"/>
              </a:lnSpc>
              <a:spcAft>
                <a:spcPts val="1200"/>
              </a:spcAft>
              <a:defRPr sz="1800">
                <a:latin typeface="Calibri" charset="0"/>
              </a:defRPr>
            </a:lvl2pPr>
            <a:lvl3pPr>
              <a:lnSpc>
                <a:spcPts val="2400"/>
              </a:lnSpc>
              <a:spcAft>
                <a:spcPts val="1200"/>
              </a:spcAft>
              <a:defRPr sz="1800">
                <a:latin typeface="Calibri" charset="0"/>
              </a:defRPr>
            </a:lvl3pPr>
            <a:lvl4pPr>
              <a:lnSpc>
                <a:spcPts val="2400"/>
              </a:lnSpc>
              <a:spcAft>
                <a:spcPts val="1200"/>
              </a:spcAft>
              <a:defRPr sz="1800">
                <a:latin typeface="Calibri" charset="0"/>
              </a:defRPr>
            </a:lvl4pPr>
            <a:lvl5pPr>
              <a:lnSpc>
                <a:spcPts val="2400"/>
              </a:lnSpc>
              <a:spcAft>
                <a:spcPts val="1200"/>
              </a:spcAft>
              <a:defRPr sz="1800">
                <a:latin typeface="Calibri" charset="0"/>
              </a:defRPr>
            </a:lvl5pPr>
          </a:lstStyle>
          <a:p>
            <a:pPr lvl="0"/>
            <a:r>
              <a:rPr lang="en-GB" noProof="0"/>
              <a:t>Description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8" hasCustomPrompt="1"/>
          </p:nvPr>
        </p:nvSpPr>
        <p:spPr>
          <a:xfrm>
            <a:off x="4537435" y="2576586"/>
            <a:ext cx="6172200" cy="2888206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Image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3042C30-A2D7-4E59-B4FC-C3F20BBEFA9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5CF-01C3-4722-9413-237405F2ADB7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Std Light" panose="020B0302020104020203" pitchFamily="34" charset="0"/>
                <a:ea typeface="Cambria" panose="02040503050406030204" pitchFamily="18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Std Light" panose="020B0302020104020203" pitchFamily="34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platzhalter 18">
            <a:extLst>
              <a:ext uri="{FF2B5EF4-FFF2-40B4-BE49-F238E27FC236}">
                <a16:creationId xmlns:a16="http://schemas.microsoft.com/office/drawing/2014/main" id="{9E3556ED-349B-4AE6-A7A0-4683B4FC4AA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972" y="5620058"/>
            <a:ext cx="9237663" cy="7516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500"/>
              </a:lnSpc>
              <a:defRPr sz="1400"/>
            </a:lvl1pPr>
          </a:lstStyle>
          <a:p>
            <a:pPr lvl="0"/>
            <a:r>
              <a:rPr lang="en-GB" sz="1400" noProof="0"/>
              <a:t>Calibri 14pt, line height 15pt.</a:t>
            </a:r>
            <a:endParaRPr lang="en-GB" noProof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463E505D-B5BB-ACE8-B327-4503E49ED6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573" y="6563366"/>
            <a:ext cx="980653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Gill Sans Std Light" panose="020B0302020104020203" pitchFamily="34" charset="0"/>
              </a:defRPr>
            </a:lvl1pPr>
          </a:lstStyle>
          <a:p>
            <a:fld id="{60E96570-57B9-4D19-9E04-7C521094EA0B}" type="datetime1">
              <a:rPr lang="en-GB" smtClean="0"/>
              <a:pPr/>
              <a:t>11/05/2023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13210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Diagram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82364" y="1058565"/>
            <a:ext cx="10328564" cy="3221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r">
              <a:lnSpc>
                <a:spcPts val="1800"/>
              </a:lnSpc>
              <a:defRPr sz="2200" baseline="0">
                <a:solidFill>
                  <a:srgbClr val="D53D0E"/>
                </a:solidFill>
              </a:defRPr>
            </a:lvl1pPr>
          </a:lstStyle>
          <a:p>
            <a:r>
              <a:rPr lang="en-GB" noProof="0"/>
              <a:t>Short-cut Heading Level 1</a:t>
            </a:r>
          </a:p>
        </p:txBody>
      </p:sp>
      <p:sp>
        <p:nvSpPr>
          <p:cNvPr id="5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82364" y="1380682"/>
            <a:ext cx="10328564" cy="35329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rgbClr val="63681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GB" noProof="0"/>
              <a:t>Short-Cut Heading Level 2</a:t>
            </a:r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06537" y="1842997"/>
            <a:ext cx="9227271" cy="4674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rgbClr val="4F4F85"/>
                </a:solidFill>
                <a:latin typeface="Calibri" charset="0"/>
              </a:defRPr>
            </a:lvl1pPr>
          </a:lstStyle>
          <a:p>
            <a:pPr lvl="0"/>
            <a:r>
              <a:rPr lang="en-GB" noProof="0"/>
              <a:t>Heading for Tables and figures</a:t>
            </a:r>
          </a:p>
        </p:txBody>
      </p:sp>
      <p:sp>
        <p:nvSpPr>
          <p:cNvPr id="9" name="Diagrammplatzhalter 10"/>
          <p:cNvSpPr>
            <a:spLocks noGrp="1"/>
          </p:cNvSpPr>
          <p:nvPr>
            <p:ph type="chart" sz="quarter" idx="16" hasCustomPrompt="1"/>
          </p:nvPr>
        </p:nvSpPr>
        <p:spPr>
          <a:xfrm>
            <a:off x="4592782" y="2377374"/>
            <a:ext cx="6152140" cy="313848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r>
              <a:rPr lang="en-GB" noProof="0"/>
              <a:t>Diagram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506537" y="2389066"/>
            <a:ext cx="2971800" cy="313877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400"/>
              </a:lnSpc>
              <a:spcAft>
                <a:spcPts val="1200"/>
              </a:spcAft>
              <a:defRPr sz="1800">
                <a:latin typeface="Calibri" charset="0"/>
              </a:defRPr>
            </a:lvl1pPr>
            <a:lvl2pPr>
              <a:lnSpc>
                <a:spcPts val="2400"/>
              </a:lnSpc>
              <a:spcAft>
                <a:spcPts val="1200"/>
              </a:spcAft>
              <a:defRPr sz="1800">
                <a:latin typeface="Calibri" charset="0"/>
              </a:defRPr>
            </a:lvl2pPr>
            <a:lvl3pPr>
              <a:lnSpc>
                <a:spcPts val="2400"/>
              </a:lnSpc>
              <a:spcAft>
                <a:spcPts val="1200"/>
              </a:spcAft>
              <a:defRPr sz="1800">
                <a:latin typeface="Calibri" charset="0"/>
              </a:defRPr>
            </a:lvl3pPr>
            <a:lvl4pPr>
              <a:lnSpc>
                <a:spcPts val="2400"/>
              </a:lnSpc>
              <a:spcAft>
                <a:spcPts val="1200"/>
              </a:spcAft>
              <a:defRPr sz="1800">
                <a:latin typeface="Calibri" charset="0"/>
              </a:defRPr>
            </a:lvl4pPr>
            <a:lvl5pPr>
              <a:lnSpc>
                <a:spcPts val="2400"/>
              </a:lnSpc>
              <a:spcAft>
                <a:spcPts val="1200"/>
              </a:spcAft>
              <a:defRPr sz="1800">
                <a:latin typeface="Calibri" charset="0"/>
              </a:defRPr>
            </a:lvl5pPr>
          </a:lstStyle>
          <a:p>
            <a:pPr lvl="0"/>
            <a:r>
              <a:rPr lang="en-GB" noProof="0"/>
              <a:t>Description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7FEFC07-3132-411B-8325-63E40A26EEA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5CF-01C3-4722-9413-237405F2ADB7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Std Light" panose="020B0302020104020203" pitchFamily="34" charset="0"/>
                <a:ea typeface="Cambria" panose="02040503050406030204" pitchFamily="18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Std Light" panose="020B0302020104020203" pitchFamily="34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Textplatzhalter 18">
            <a:extLst>
              <a:ext uri="{FF2B5EF4-FFF2-40B4-BE49-F238E27FC236}">
                <a16:creationId xmlns:a16="http://schemas.microsoft.com/office/drawing/2014/main" id="{2F331D9D-7215-40F8-B776-6B16D2B3BC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16784" y="5624885"/>
            <a:ext cx="9228138" cy="7516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500"/>
              </a:lnSpc>
              <a:defRPr sz="1400"/>
            </a:lvl1pPr>
          </a:lstStyle>
          <a:p>
            <a:pPr lvl="0"/>
            <a:r>
              <a:rPr lang="en-GB" sz="1400" noProof="0"/>
              <a:t>Calibri 14pt, line height 15pt.</a:t>
            </a:r>
            <a:endParaRPr lang="en-GB" noProof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FC8B670D-68C8-9DD6-7410-FF614E0B92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573" y="6563366"/>
            <a:ext cx="980653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Gill Sans Std Light" panose="020B0302020104020203" pitchFamily="34" charset="0"/>
              </a:defRPr>
            </a:lvl1pPr>
          </a:lstStyle>
          <a:p>
            <a:fld id="{60E96570-57B9-4D19-9E04-7C521094EA0B}" type="datetime1">
              <a:rPr lang="en-GB" smtClean="0"/>
              <a:pPr/>
              <a:t>11/05/2023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6314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3A65AB-AB4B-7847-41CA-43EBCD96A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08650" y="6361398"/>
            <a:ext cx="774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20DD75CF-01C3-4722-9413-237405F2ADB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2A5CCDF5-F880-40E8-FDD3-C38DEA85D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336" y="904010"/>
            <a:ext cx="9247909" cy="12573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noProof="0" dirty="0"/>
              <a:t>Heading Level 1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8CDC586-2372-3EDE-105E-798E84560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989" y="2438685"/>
            <a:ext cx="9247909" cy="3739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7771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. Text 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85900" y="696190"/>
            <a:ext cx="10287000" cy="3221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r">
              <a:lnSpc>
                <a:spcPts val="1800"/>
              </a:lnSpc>
              <a:defRPr sz="2200" baseline="0">
                <a:solidFill>
                  <a:srgbClr val="D53D0E"/>
                </a:solidFill>
              </a:defRPr>
            </a:lvl1pPr>
          </a:lstStyle>
          <a:p>
            <a:r>
              <a:rPr lang="en-GB" noProof="0"/>
              <a:t>Heading Level 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D35FC3A-CB0B-473C-B9BD-24E6A721C3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D75CF-01C3-4722-9413-237405F2ADB7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F6FB72-EDC0-DE99-1C71-4FAC38336D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85900" y="1349090"/>
            <a:ext cx="10287000" cy="481272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100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2  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85900" y="696190"/>
            <a:ext cx="10318173" cy="3221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r">
              <a:lnSpc>
                <a:spcPts val="1800"/>
              </a:lnSpc>
              <a:defRPr sz="2200" baseline="0">
                <a:solidFill>
                  <a:srgbClr val="D53D0E"/>
                </a:solidFill>
              </a:defRPr>
            </a:lvl1pPr>
          </a:lstStyle>
          <a:p>
            <a:r>
              <a:rPr lang="en-GB" noProof="0"/>
              <a:t>Heading Level 1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506538" y="1350963"/>
            <a:ext cx="10297535" cy="9763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 sz="2800" b="1" i="0" baseline="0">
                <a:solidFill>
                  <a:srgbClr val="63681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GB" noProof="0" dirty="0"/>
              <a:t>Heading Level 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E7EC11-DE9C-43E7-BC33-A57B97043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75CF-01C3-4722-9413-237405F2ADB7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DBC751-B7B3-D476-05D2-65674C5A16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5900" y="2622550"/>
            <a:ext cx="10318173" cy="32766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466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3 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85900" y="696190"/>
            <a:ext cx="10328564" cy="3221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r">
              <a:lnSpc>
                <a:spcPts val="1800"/>
              </a:lnSpc>
              <a:defRPr sz="2200" baseline="0">
                <a:solidFill>
                  <a:srgbClr val="D53D0E"/>
                </a:solidFill>
              </a:defRPr>
            </a:lvl1pPr>
          </a:lstStyle>
          <a:p>
            <a:r>
              <a:rPr lang="en-GB" noProof="0"/>
              <a:t>Short-cut Heading Level 1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85900" y="1018309"/>
            <a:ext cx="10328564" cy="35329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rgbClr val="63681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GB" noProof="0"/>
              <a:t>Short-Cut Heading Level 2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06537" y="1579563"/>
            <a:ext cx="10307927" cy="748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400" b="1" i="0" baseline="0">
                <a:solidFill>
                  <a:srgbClr val="4F4F85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GB" noProof="0"/>
              <a:t>Heading Level 3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A751FDF-41A7-4308-86C7-7EE023D00B7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0DD75CF-01C3-4722-9413-237405F2ADB7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0202A-703F-AF90-F4A0-CBB1B2E018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06536" y="2563091"/>
            <a:ext cx="10307927" cy="32766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7233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85900" y="696190"/>
            <a:ext cx="10328564" cy="3221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r">
              <a:lnSpc>
                <a:spcPts val="1800"/>
              </a:lnSpc>
              <a:defRPr sz="2200" baseline="0">
                <a:solidFill>
                  <a:srgbClr val="D53D0E"/>
                </a:solidFill>
              </a:defRPr>
            </a:lvl1pPr>
          </a:lstStyle>
          <a:p>
            <a:r>
              <a:rPr lang="en-GB" noProof="0"/>
              <a:t>Short-cut Heading Level 1</a:t>
            </a:r>
          </a:p>
        </p:txBody>
      </p:sp>
      <p:sp>
        <p:nvSpPr>
          <p:cNvPr id="15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85900" y="1018309"/>
            <a:ext cx="10328564" cy="35329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rgbClr val="63681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GB" noProof="0"/>
              <a:t>Short-Cut Heading Level 2</a:t>
            </a:r>
          </a:p>
        </p:txBody>
      </p:sp>
      <p:sp>
        <p:nvSpPr>
          <p:cNvPr id="16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06537" y="1579563"/>
            <a:ext cx="10307927" cy="748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400" b="1" i="0" baseline="0">
                <a:solidFill>
                  <a:srgbClr val="4F4F85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GB" noProof="0"/>
              <a:t>Heading Level 3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idx="15" hasCustomPrompt="1"/>
          </p:nvPr>
        </p:nvSpPr>
        <p:spPr>
          <a:xfrm>
            <a:off x="1503219" y="3636818"/>
            <a:ext cx="10311245" cy="1066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ts val="2600"/>
              </a:lnSpc>
              <a:spcAft>
                <a:spcPts val="1500"/>
              </a:spcAft>
              <a:defRPr sz="2400" b="0" i="1" baseline="0">
                <a:solidFill>
                  <a:srgbClr val="4F4F85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GB" noProof="0"/>
              <a:t>„Quotation“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9DC4634-745E-4812-AF75-3A3EAC5DF0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0DD75CF-01C3-4722-9413-237405F2ADB7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638F0E-1805-B9C9-6E3A-5D9AEB4C36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03219" y="2455717"/>
            <a:ext cx="10307637" cy="106680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79FC58-F8C7-F735-D709-9CCB7FB8A0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85900" y="4831773"/>
            <a:ext cx="10328564" cy="127952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3386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numbered List Short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85900" y="696190"/>
            <a:ext cx="10328564" cy="3221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r">
              <a:lnSpc>
                <a:spcPts val="1800"/>
              </a:lnSpc>
              <a:defRPr sz="2200" baseline="0">
                <a:solidFill>
                  <a:srgbClr val="D53D0E"/>
                </a:solidFill>
              </a:defRPr>
            </a:lvl1pPr>
          </a:lstStyle>
          <a:p>
            <a:r>
              <a:rPr lang="en-GB" noProof="0"/>
              <a:t>Short-cut Heading Level 1</a:t>
            </a:r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85900" y="1018309"/>
            <a:ext cx="10328564" cy="35329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 b="1" i="0" baseline="0">
                <a:solidFill>
                  <a:srgbClr val="63681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GB" noProof="0"/>
              <a:t>Short-Cut Heading Level 2</a:t>
            </a:r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06537" y="1579563"/>
            <a:ext cx="10307927" cy="748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400" b="1" i="0" baseline="0">
                <a:solidFill>
                  <a:srgbClr val="4F4F85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GB" noProof="0"/>
              <a:t>Heading Level 3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9DDCACE-A245-4B16-939A-ED1329205D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0DD75CF-01C3-4722-9413-237405F2ADB7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37ACF-2DE8-88EA-F13C-669FE310A3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85900" y="2584451"/>
            <a:ext cx="10328564" cy="34988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4917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838200" y="1210977"/>
            <a:ext cx="10515600" cy="167769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 noProof="0"/>
              <a:t>Title</a:t>
            </a:r>
          </a:p>
        </p:txBody>
      </p:sp>
      <p:sp>
        <p:nvSpPr>
          <p:cNvPr id="10" name="Rechteck 9"/>
          <p:cNvSpPr/>
          <p:nvPr userDrawn="1"/>
        </p:nvSpPr>
        <p:spPr>
          <a:xfrm>
            <a:off x="0" y="0"/>
            <a:ext cx="12192000" cy="883138"/>
          </a:xfrm>
          <a:prstGeom prst="rect">
            <a:avLst/>
          </a:prstGeom>
          <a:solidFill>
            <a:srgbClr val="4D4C83"/>
          </a:solidFill>
          <a:ln>
            <a:solidFill>
              <a:srgbClr val="4F4F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11" name="Bild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468" y="128574"/>
            <a:ext cx="1408176" cy="625988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>
          <a:xfrm>
            <a:off x="0" y="5177766"/>
            <a:ext cx="12192000" cy="334270"/>
          </a:xfrm>
          <a:prstGeom prst="rect">
            <a:avLst/>
          </a:prstGeom>
          <a:solidFill>
            <a:srgbClr val="4D4C83"/>
          </a:solidFill>
          <a:ln>
            <a:solidFill>
              <a:srgbClr val="4F4F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639" y="5181319"/>
            <a:ext cx="6771832" cy="330717"/>
          </a:xfrm>
          <a:prstGeom prst="rect">
            <a:avLst/>
          </a:prstGeom>
        </p:spPr>
      </p:pic>
      <p:sp>
        <p:nvSpPr>
          <p:cNvPr id="15" name="Textplatzhalter 14"/>
          <p:cNvSpPr>
            <a:spLocks noGrp="1"/>
          </p:cNvSpPr>
          <p:nvPr>
            <p:ph type="body" idx="1"/>
          </p:nvPr>
        </p:nvSpPr>
        <p:spPr>
          <a:xfrm>
            <a:off x="838200" y="3096491"/>
            <a:ext cx="10515600" cy="11637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16260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</p:sldLayoutIdLst>
  <p:hf hdr="0" ftr="0"/>
  <p:txStyles>
    <p:titleStyle>
      <a:lvl1pPr algn="ctr" defTabSz="914400" rtl="0" eaLnBrk="1" latinLnBrk="0" hangingPunct="1">
        <a:lnSpc>
          <a:spcPts val="4000"/>
        </a:lnSpc>
        <a:spcBef>
          <a:spcPct val="0"/>
        </a:spcBef>
        <a:buNone/>
        <a:defRPr sz="3600" b="1" i="0" kern="1200" baseline="0">
          <a:solidFill>
            <a:srgbClr val="D53D0E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0" indent="0" algn="ctr" defTabSz="914400" rtl="0" eaLnBrk="1" latinLnBrk="0" hangingPunct="1">
        <a:lnSpc>
          <a:spcPts val="2800"/>
        </a:lnSpc>
        <a:spcBef>
          <a:spcPts val="0"/>
        </a:spcBef>
        <a:buFontTx/>
        <a:buNone/>
        <a:defRPr sz="2800" kern="1200" baseline="0">
          <a:solidFill>
            <a:srgbClr val="4F4F85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457200" indent="0" algn="ctr" defTabSz="914400" rtl="0" eaLnBrk="1" latinLnBrk="0" hangingPunct="1">
        <a:lnSpc>
          <a:spcPts val="28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lnSpc>
          <a:spcPts val="28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lnSpc>
          <a:spcPts val="28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lnSpc>
          <a:spcPts val="28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444336" y="904010"/>
            <a:ext cx="9247909" cy="12573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noProof="0" dirty="0"/>
              <a:t>Heading Level 1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-1" y="3552"/>
            <a:ext cx="12192001" cy="330717"/>
          </a:xfrm>
          <a:prstGeom prst="rect">
            <a:avLst/>
          </a:prstGeom>
          <a:solidFill>
            <a:srgbClr val="4D4C83"/>
          </a:solidFill>
          <a:ln>
            <a:solidFill>
              <a:srgbClr val="4F4F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803" y="3553"/>
            <a:ext cx="6771832" cy="330717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64244F1C-8DA2-4F9D-94AD-ED7E3BEED327}"/>
              </a:ext>
            </a:extLst>
          </p:cNvPr>
          <p:cNvSpPr/>
          <p:nvPr userDrawn="1"/>
        </p:nvSpPr>
        <p:spPr>
          <a:xfrm>
            <a:off x="5574000" y="6332447"/>
            <a:ext cx="1044000" cy="1044000"/>
          </a:xfrm>
          <a:prstGeom prst="ellipse">
            <a:avLst/>
          </a:prstGeom>
          <a:solidFill>
            <a:srgbClr val="D53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02B0F0-A7C7-46E8-88E9-20E8EE0B37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08650" y="6361398"/>
            <a:ext cx="774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20DD75CF-01C3-4722-9413-237405F2ADB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9B01D8-4BD5-057E-F251-AF8637DAA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8989" y="2438685"/>
            <a:ext cx="9247909" cy="3739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299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4" r:id="rId5"/>
    <p:sldLayoutId id="2147483665" r:id="rId6"/>
    <p:sldLayoutId id="2147483671" r:id="rId7"/>
    <p:sldLayoutId id="2147483666" r:id="rId8"/>
    <p:sldLayoutId id="2147483672" r:id="rId9"/>
    <p:sldLayoutId id="2147483674" r:id="rId10"/>
    <p:sldLayoutId id="2147483673" r:id="rId11"/>
  </p:sldLayoutIdLst>
  <p:hf hdr="0" ftr="0"/>
  <p:txStyles>
    <p:titleStyle>
      <a:lvl1pPr algn="l" defTabSz="914400" rtl="0" eaLnBrk="1" latinLnBrk="0" hangingPunct="1">
        <a:lnSpc>
          <a:spcPts val="4320"/>
        </a:lnSpc>
        <a:spcBef>
          <a:spcPct val="0"/>
        </a:spcBef>
        <a:buNone/>
        <a:defRPr sz="3600" b="1" i="0" kern="1200" baseline="0">
          <a:solidFill>
            <a:srgbClr val="D53D0E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30400" indent="-2304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Calibri" charset="0"/>
          <a:ea typeface="+mn-ea"/>
          <a:cs typeface="+mn-cs"/>
        </a:defRPr>
      </a:lvl1pPr>
      <a:lvl2pPr marL="685800" indent="-230400" algn="l" defTabSz="914400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30400" algn="l" defTabSz="914400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30400" algn="l" defTabSz="914400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30400" algn="l" defTabSz="914400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1518557"/>
            <a:ext cx="10515600" cy="191044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 noProof="0"/>
              <a:t>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3428999"/>
            <a:ext cx="10515600" cy="2747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/>
              <a:t>Subtitle</a:t>
            </a:r>
          </a:p>
        </p:txBody>
      </p:sp>
      <p:sp>
        <p:nvSpPr>
          <p:cNvPr id="11" name="Rechteck 10"/>
          <p:cNvSpPr/>
          <p:nvPr/>
        </p:nvSpPr>
        <p:spPr>
          <a:xfrm>
            <a:off x="1" y="0"/>
            <a:ext cx="12192000" cy="883137"/>
          </a:xfrm>
          <a:prstGeom prst="rect">
            <a:avLst/>
          </a:prstGeom>
          <a:solidFill>
            <a:srgbClr val="4D4C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468" y="128574"/>
            <a:ext cx="1408176" cy="625988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-1" y="5979155"/>
            <a:ext cx="12192001" cy="883137"/>
          </a:xfrm>
          <a:prstGeom prst="rect">
            <a:avLst/>
          </a:prstGeom>
          <a:solidFill>
            <a:srgbClr val="4D4C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14" name="Bild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048" y="6120753"/>
            <a:ext cx="7449015" cy="363789"/>
          </a:xfrm>
          <a:prstGeom prst="rect">
            <a:avLst/>
          </a:prstGeom>
        </p:spPr>
      </p:pic>
      <p:sp>
        <p:nvSpPr>
          <p:cNvPr id="8" name="Rechteck 10"/>
          <p:cNvSpPr/>
          <p:nvPr userDrawn="1"/>
        </p:nvSpPr>
        <p:spPr>
          <a:xfrm>
            <a:off x="-1" y="0"/>
            <a:ext cx="12192001" cy="883137"/>
          </a:xfrm>
          <a:prstGeom prst="rect">
            <a:avLst/>
          </a:prstGeom>
          <a:solidFill>
            <a:srgbClr val="4D4C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9" name="Bild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468" y="128574"/>
            <a:ext cx="1408176" cy="625988"/>
          </a:xfrm>
          <a:prstGeom prst="rect">
            <a:avLst/>
          </a:prstGeom>
        </p:spPr>
      </p:pic>
      <p:sp>
        <p:nvSpPr>
          <p:cNvPr id="10" name="Rechteck 12"/>
          <p:cNvSpPr/>
          <p:nvPr userDrawn="1"/>
        </p:nvSpPr>
        <p:spPr>
          <a:xfrm>
            <a:off x="1" y="5979155"/>
            <a:ext cx="12192000" cy="883137"/>
          </a:xfrm>
          <a:prstGeom prst="rect">
            <a:avLst/>
          </a:prstGeom>
          <a:solidFill>
            <a:srgbClr val="4D4C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15" name="Bild 1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048" y="6120753"/>
            <a:ext cx="7449015" cy="36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9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1" r:id="rId5"/>
    <p:sldLayoutId id="2147483680" r:id="rId6"/>
  </p:sldLayoutIdLst>
  <p:hf hdr="0" ftr="0"/>
  <p:txStyles>
    <p:titleStyle>
      <a:lvl1pPr algn="ctr" defTabSz="914400" rtl="0" eaLnBrk="1" fontAlgn="base" latinLnBrk="0" hangingPunct="1">
        <a:lnSpc>
          <a:spcPts val="4000"/>
        </a:lnSpc>
        <a:spcBef>
          <a:spcPct val="0"/>
        </a:spcBef>
        <a:buNone/>
        <a:defRPr sz="3600" b="1" i="0" kern="1200" baseline="0">
          <a:solidFill>
            <a:srgbClr val="D53D0E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0" algn="ctr" defTabSz="914400" rtl="0" eaLnBrk="1" latinLnBrk="0" hangingPunct="1">
        <a:lnSpc>
          <a:spcPts val="2800"/>
        </a:lnSpc>
        <a:spcBef>
          <a:spcPts val="1000"/>
        </a:spcBef>
        <a:buFontTx/>
        <a:buNone/>
        <a:defRPr sz="2800" kern="1200" baseline="0">
          <a:solidFill>
            <a:srgbClr val="4F4F85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0" algn="ctr" defTabSz="914400" rtl="0" eaLnBrk="1" latinLnBrk="0" hangingPunct="1">
        <a:lnSpc>
          <a:spcPts val="2800"/>
        </a:lnSpc>
        <a:spcBef>
          <a:spcPts val="500"/>
        </a:spcBef>
        <a:buFontTx/>
        <a:buNone/>
        <a:defRPr sz="2400" kern="1200" baseline="0">
          <a:solidFill>
            <a:srgbClr val="4D4C83"/>
          </a:solidFill>
          <a:latin typeface="Georgia" charset="0"/>
          <a:ea typeface="+mn-ea"/>
          <a:cs typeface="+mn-cs"/>
        </a:defRPr>
      </a:lvl2pPr>
      <a:lvl3pPr marL="1143000" indent="0" algn="ctr" defTabSz="914400" rtl="0" eaLnBrk="1" latinLnBrk="0" hangingPunct="1">
        <a:lnSpc>
          <a:spcPts val="2800"/>
        </a:lnSpc>
        <a:spcBef>
          <a:spcPts val="500"/>
        </a:spcBef>
        <a:buFontTx/>
        <a:buNone/>
        <a:defRPr sz="2400" kern="1200" baseline="0">
          <a:solidFill>
            <a:srgbClr val="4D4C83"/>
          </a:solidFill>
          <a:latin typeface="Georgia" charset="0"/>
          <a:ea typeface="+mn-ea"/>
          <a:cs typeface="+mn-cs"/>
        </a:defRPr>
      </a:lvl3pPr>
      <a:lvl4pPr marL="1600200" indent="0" algn="ctr" defTabSz="914400" rtl="0" eaLnBrk="1" latinLnBrk="0" hangingPunct="1">
        <a:lnSpc>
          <a:spcPts val="2800"/>
        </a:lnSpc>
        <a:spcBef>
          <a:spcPts val="500"/>
        </a:spcBef>
        <a:buFontTx/>
        <a:buNone/>
        <a:defRPr sz="2400" kern="1200" baseline="0">
          <a:solidFill>
            <a:srgbClr val="4D4C83"/>
          </a:solidFill>
          <a:latin typeface="Georgia" charset="0"/>
          <a:ea typeface="+mn-ea"/>
          <a:cs typeface="+mn-cs"/>
        </a:defRPr>
      </a:lvl4pPr>
      <a:lvl5pPr marL="2057400" indent="0" algn="ctr" defTabSz="914400" rtl="0" eaLnBrk="1" latinLnBrk="0" hangingPunct="1">
        <a:lnSpc>
          <a:spcPts val="2800"/>
        </a:lnSpc>
        <a:spcBef>
          <a:spcPts val="500"/>
        </a:spcBef>
        <a:buFontTx/>
        <a:buNone/>
        <a:defRPr sz="2400" kern="1200" baseline="0">
          <a:solidFill>
            <a:srgbClr val="4D4C83"/>
          </a:solidFill>
          <a:latin typeface="Georgia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444335" y="1075414"/>
            <a:ext cx="9247909" cy="12573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noProof="0"/>
              <a:t>Heading Level 1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0" y="6497598"/>
            <a:ext cx="12192001" cy="377014"/>
          </a:xfrm>
          <a:prstGeom prst="rect">
            <a:avLst/>
          </a:prstGeom>
          <a:solidFill>
            <a:srgbClr val="4D4C83"/>
          </a:solidFill>
          <a:ln>
            <a:solidFill>
              <a:srgbClr val="4F4F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84" y="6523730"/>
            <a:ext cx="6771832" cy="330717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02B0F0-A7C7-46E8-88E9-20E8EE0B37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5100" y="6555300"/>
            <a:ext cx="596900" cy="267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>
                <a:solidFill>
                  <a:schemeClr val="bg1"/>
                </a:solidFill>
                <a:latin typeface="Gill Sans Std Light" panose="020B0302020104020203" pitchFamily="34" charset="0"/>
                <a:ea typeface="Cambria" panose="020405030504060302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5CF-01C3-4722-9413-237405F2ADB7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Std Light" panose="020B0302020104020203" pitchFamily="34" charset="0"/>
                <a:ea typeface="Cambria" panose="02040503050406030204" pitchFamily="18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Std Light" panose="020B0302020104020203" pitchFamily="34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Rechteck 10">
            <a:extLst>
              <a:ext uri="{FF2B5EF4-FFF2-40B4-BE49-F238E27FC236}">
                <a16:creationId xmlns:a16="http://schemas.microsoft.com/office/drawing/2014/main" id="{EBD20E39-9C74-E193-3100-D39DB5F27199}"/>
              </a:ext>
            </a:extLst>
          </p:cNvPr>
          <p:cNvSpPr/>
          <p:nvPr userDrawn="1"/>
        </p:nvSpPr>
        <p:spPr>
          <a:xfrm>
            <a:off x="0" y="0"/>
            <a:ext cx="12192000" cy="883137"/>
          </a:xfrm>
          <a:prstGeom prst="rect">
            <a:avLst/>
          </a:prstGeom>
          <a:solidFill>
            <a:srgbClr val="4D4C83"/>
          </a:solidFill>
          <a:ln w="12700" cap="flat" cmpd="sng" algn="ctr">
            <a:solidFill>
              <a:srgbClr val="4F4F8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Bild 11">
            <a:extLst>
              <a:ext uri="{FF2B5EF4-FFF2-40B4-BE49-F238E27FC236}">
                <a16:creationId xmlns:a16="http://schemas.microsoft.com/office/drawing/2014/main" id="{81BAA02B-44BF-12E1-0178-DD6D804BCFB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912" y="128574"/>
            <a:ext cx="1408176" cy="62598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D8D834-1082-1286-7765-B1DAC76B4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335" y="2506473"/>
            <a:ext cx="9247909" cy="3845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2B7F89-6AE0-9CEA-67EE-DDCD3737B3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573" y="6563366"/>
            <a:ext cx="980653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Gill Sans Std Light" panose="020B0302020104020203" pitchFamily="34" charset="0"/>
              </a:defRPr>
            </a:lvl1pPr>
          </a:lstStyle>
          <a:p>
            <a:fld id="{60E96570-57B9-4D19-9E04-7C521094EA0B}" type="datetime1">
              <a:rPr lang="en-GB" smtClean="0"/>
              <a:pPr/>
              <a:t>11/05/2023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251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/>
  <p:txStyles>
    <p:titleStyle>
      <a:lvl1pPr algn="l" defTabSz="914400" rtl="0" eaLnBrk="1" latinLnBrk="0" hangingPunct="1">
        <a:lnSpc>
          <a:spcPts val="4320"/>
        </a:lnSpc>
        <a:spcBef>
          <a:spcPct val="0"/>
        </a:spcBef>
        <a:buNone/>
        <a:defRPr sz="3600" b="1" i="0" kern="1200" baseline="0">
          <a:solidFill>
            <a:srgbClr val="D53D0E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Tx/>
        <a:buNone/>
        <a:defRPr sz="2400" kern="1200" baseline="0">
          <a:solidFill>
            <a:schemeClr val="tx1"/>
          </a:solidFill>
          <a:latin typeface="Calibri" charset="0"/>
          <a:ea typeface="+mn-ea"/>
          <a:cs typeface="+mn-cs"/>
        </a:defRPr>
      </a:lvl1pPr>
      <a:lvl2pPr marL="361950" indent="-18415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17550" indent="-1778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18415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1778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E767B-B247-E89E-8E76-977AC7049B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Entsandte</a:t>
            </a:r>
            <a:r>
              <a:rPr lang="en-GB" dirty="0"/>
              <a:t> </a:t>
            </a:r>
            <a:r>
              <a:rPr lang="en-GB" dirty="0" err="1"/>
              <a:t>im</a:t>
            </a:r>
            <a:r>
              <a:rPr lang="en-GB" dirty="0"/>
              <a:t> </a:t>
            </a:r>
            <a:r>
              <a:rPr lang="en-GB" dirty="0" err="1"/>
              <a:t>Baubereich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6BE6C5-8E13-6630-B8E1-412D24E1AB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366656"/>
            <a:ext cx="9144000" cy="872836"/>
          </a:xfrm>
        </p:spPr>
        <p:txBody>
          <a:bodyPr/>
          <a:lstStyle/>
          <a:p>
            <a:r>
              <a:rPr lang="de-DE" dirty="0"/>
              <a:t>Wirtschaftlich wichtig, doch oft unterbezahlt 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A59DF-1374-739B-3D01-7CAF462ABF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Leonard Geyer &amp; Sonila Danaj, 11.05.2023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EB316D5-7107-74A7-056F-BFBEAE1D4F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11357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492D594-DF0D-CD65-7CB9-D32C19A97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DD75CF-01C3-4722-9413-237405F2ADB7}" type="slidenum">
              <a:rPr lang="en-GB" noProof="0" smtClean="0"/>
              <a:pPr/>
              <a:t>2</a:t>
            </a:fld>
            <a:endParaRPr lang="en-GB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3D11983-3096-2126-EB8D-61AE8C587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Drei Punkte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14D9C84-3752-22A7-50AE-F5F633AA1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Entsandte leisten einen wichtigen Beitrag zur österreichischen Bauwirtschaft.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Circa ein Viertel der nach AT Entsandten sind nicht-EU Bürger*innen.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Die Unterbezahlung von entsandte Bauarbeiter*innen ist weit verbreitet. Nicht-EU-Bürger*innen haben ein besonders hohes Ausbeutungsrisiko.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201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D9CDE5-999D-A509-04F9-16A537A4A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Entsandte</a:t>
            </a:r>
            <a:r>
              <a:rPr lang="en-GB" dirty="0"/>
              <a:t> </a:t>
            </a:r>
            <a:r>
              <a:rPr lang="en-GB" dirty="0" err="1"/>
              <a:t>leisten</a:t>
            </a:r>
            <a:r>
              <a:rPr lang="en-GB" dirty="0"/>
              <a:t> </a:t>
            </a:r>
            <a:r>
              <a:rPr lang="en-GB" dirty="0" err="1"/>
              <a:t>einen</a:t>
            </a:r>
            <a:r>
              <a:rPr lang="en-GB" dirty="0"/>
              <a:t> </a:t>
            </a:r>
            <a:r>
              <a:rPr lang="en-GB" dirty="0" err="1"/>
              <a:t>wichtigen</a:t>
            </a:r>
            <a:r>
              <a:rPr lang="en-GB" dirty="0"/>
              <a:t> </a:t>
            </a:r>
            <a:r>
              <a:rPr lang="en-GB" dirty="0" err="1"/>
              <a:t>Beitrag</a:t>
            </a:r>
            <a:r>
              <a:rPr lang="en-GB" dirty="0"/>
              <a:t> </a:t>
            </a:r>
            <a:r>
              <a:rPr lang="en-GB" dirty="0" err="1"/>
              <a:t>zur</a:t>
            </a:r>
            <a:r>
              <a:rPr lang="en-GB" dirty="0"/>
              <a:t> </a:t>
            </a:r>
            <a:r>
              <a:rPr lang="en-GB" dirty="0" err="1"/>
              <a:t>Bauwirtschaft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3C94DB4-D667-4087-54E6-94BE2F61A2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D75CF-01C3-4722-9413-237405F2ADB7}" type="slidenum">
              <a:rPr lang="en-GB" noProof="0" smtClean="0"/>
              <a:pPr/>
              <a:t>3</a:t>
            </a:fld>
            <a:endParaRPr lang="en-GB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4B93996-694B-4221-F8BC-8624DED483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70232" y="1852862"/>
            <a:ext cx="3302668" cy="4308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/>
              <a:t>2019 Schätzungen:</a:t>
            </a:r>
          </a:p>
          <a:p>
            <a:pPr>
              <a:buFontTx/>
              <a:buChar char="-"/>
            </a:pP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83 634 Entsendungen und Überlassungen im Baubereich </a:t>
            </a:r>
          </a:p>
          <a:p>
            <a:pPr>
              <a:buFontTx/>
              <a:buChar char="-"/>
            </a:pP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18 441 Vollzeitäquivalenten </a:t>
            </a:r>
          </a:p>
          <a:p>
            <a:pPr>
              <a:buFontTx/>
              <a:buChar char="-"/>
            </a:pP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5,2% der von in Österreich ansässigen Bauarbeiter*innen erbrachten Leistung</a:t>
            </a:r>
            <a:endParaRPr lang="de-DE" sz="2000" dirty="0"/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3B56DC82-6878-B10C-11E9-9C94130680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9156065"/>
              </p:ext>
            </p:extLst>
          </p:nvPr>
        </p:nvGraphicFramePr>
        <p:xfrm>
          <a:off x="1034716" y="1349090"/>
          <a:ext cx="7347284" cy="481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93B19EBA-358F-2722-0BD9-AA045309EB0A}"/>
              </a:ext>
            </a:extLst>
          </p:cNvPr>
          <p:cNvSpPr txBox="1"/>
          <p:nvPr/>
        </p:nvSpPr>
        <p:spPr>
          <a:xfrm>
            <a:off x="676776" y="6161809"/>
            <a:ext cx="7705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Quelle: Frederic De Wispelaere, Lynn De </a:t>
            </a:r>
            <a:r>
              <a:rPr lang="de-DE" sz="1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Smedt</a:t>
            </a:r>
            <a:r>
              <a:rPr lang="de-DE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&amp; Jozef </a:t>
            </a:r>
            <a:r>
              <a:rPr lang="de-DE" sz="1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Pacolet</a:t>
            </a:r>
            <a:r>
              <a:rPr lang="de-DE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(2022). </a:t>
            </a:r>
            <a:r>
              <a:rPr lang="en-US" sz="120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Posting of workers. Report on A1 Portable Documents issued in 2021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European Commission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777514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D519D-C6D7-E82B-6E1C-ED4A7B3AD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932" y="696190"/>
            <a:ext cx="10287000" cy="322117"/>
          </a:xfrm>
        </p:spPr>
        <p:txBody>
          <a:bodyPr/>
          <a:lstStyle/>
          <a:p>
            <a:r>
              <a:rPr lang="en-GB" dirty="0" err="1"/>
              <a:t>Entsandte</a:t>
            </a:r>
            <a:r>
              <a:rPr lang="en-GB" dirty="0"/>
              <a:t> </a:t>
            </a:r>
            <a:r>
              <a:rPr lang="en-GB" dirty="0" err="1"/>
              <a:t>leisten</a:t>
            </a:r>
            <a:r>
              <a:rPr lang="en-GB" dirty="0"/>
              <a:t> </a:t>
            </a:r>
            <a:r>
              <a:rPr lang="en-GB" dirty="0" err="1"/>
              <a:t>einen</a:t>
            </a:r>
            <a:r>
              <a:rPr lang="en-GB" dirty="0"/>
              <a:t> </a:t>
            </a:r>
            <a:r>
              <a:rPr lang="en-GB" dirty="0" err="1"/>
              <a:t>wichtigen</a:t>
            </a:r>
            <a:r>
              <a:rPr lang="en-GB" dirty="0"/>
              <a:t> </a:t>
            </a:r>
            <a:r>
              <a:rPr lang="en-GB" dirty="0" err="1"/>
              <a:t>Beitrag</a:t>
            </a:r>
            <a:r>
              <a:rPr lang="en-GB" dirty="0"/>
              <a:t> </a:t>
            </a:r>
            <a:r>
              <a:rPr lang="en-GB" dirty="0" err="1"/>
              <a:t>zur</a:t>
            </a:r>
            <a:r>
              <a:rPr lang="en-GB" dirty="0"/>
              <a:t> </a:t>
            </a:r>
            <a:r>
              <a:rPr lang="en-GB" dirty="0" err="1"/>
              <a:t>Bauwirtschaft</a:t>
            </a:r>
            <a:r>
              <a:rPr lang="en-GB" dirty="0"/>
              <a:t>  (2)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4CBBA9-D20A-916A-F02E-1D256AE0B6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D75CF-01C3-4722-9413-237405F2ADB7}" type="slidenum">
              <a:rPr lang="en-GB" noProof="0" smtClean="0"/>
              <a:pPr/>
              <a:t>4</a:t>
            </a:fld>
            <a:endParaRPr lang="en-GB" noProof="0"/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B5AF7D49-A2E0-46EA-AC20-F437AAC7A5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3309576"/>
              </p:ext>
            </p:extLst>
          </p:nvPr>
        </p:nvGraphicFramePr>
        <p:xfrm>
          <a:off x="1288473" y="1096191"/>
          <a:ext cx="9584574" cy="5265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35152961-B079-2B22-AA3B-DAB9CAF62EC2}"/>
              </a:ext>
            </a:extLst>
          </p:cNvPr>
          <p:cNvSpPr txBox="1"/>
          <p:nvPr/>
        </p:nvSpPr>
        <p:spPr>
          <a:xfrm>
            <a:off x="1485900" y="6161810"/>
            <a:ext cx="7705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Quelle: Finanzpolizei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82707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34CF12-6CE1-67D5-FBF7-A0697EFA9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 Viertel der nach Österreich Entsandten sind nicht-EU-Bürgerinnen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89539EC-7DC7-DBD4-AFC8-BB580425F2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D75CF-01C3-4722-9413-237405F2ADB7}" type="slidenum">
              <a:rPr lang="en-GB" noProof="0" smtClean="0"/>
              <a:pPr/>
              <a:t>5</a:t>
            </a:fld>
            <a:endParaRPr lang="en-GB" noProof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004E086-C9FE-164D-A118-CCA6751EB7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85900" y="1953490"/>
            <a:ext cx="8647315" cy="4208319"/>
          </a:xfrm>
        </p:spPr>
        <p:txBody>
          <a:bodyPr>
            <a:normAutofit/>
          </a:bodyPr>
          <a:lstStyle/>
          <a:p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Die meisten Entsendungen erfolgen aus Nachbarländern (2021: Deutschland 166 000, Slowenien 15 500 und Italien 12 800). </a:t>
            </a:r>
          </a:p>
          <a:p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Fast ein Viertel (23,8%) der 2020 nach Österreich Entsandten waren nicht-EU Bürger*innen </a:t>
            </a:r>
          </a:p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 Anteil im Bausektor ist wahrscheinlich höher.</a:t>
            </a:r>
          </a:p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Beispiel: Bosnien &amp; Herzegowina -&gt; Slowenien -&gt; Österreich</a:t>
            </a:r>
          </a:p>
        </p:txBody>
      </p:sp>
    </p:spTree>
    <p:extLst>
      <p:ext uri="{BB962C8B-B14F-4D97-AF65-F5344CB8AC3E}">
        <p14:creationId xmlns:p14="http://schemas.microsoft.com/office/powerpoint/2010/main" val="138119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9CAEFC-B191-F637-BA65-BEB308E64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Unterbezahlung von Entsandten im Baubereich ist weit verbreitet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DBF87A5-84B0-5B36-C667-34F5A9FE99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D75CF-01C3-4722-9413-237405F2ADB7}" type="slidenum">
              <a:rPr lang="en-GB" noProof="0" smtClean="0"/>
              <a:pPr/>
              <a:t>6</a:t>
            </a:fld>
            <a:endParaRPr lang="en-GB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DEB5604-BB16-5F11-753D-7D2ACCF47C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Finanzpolizei (2019): 10% der überprüften Unternehmen wurden der Unterbezahlung verdächtigt</a:t>
            </a:r>
          </a:p>
          <a:p>
            <a:r>
              <a:rPr lang="de-DE" dirty="0"/>
              <a:t>BUAK (2015-2020): 38% der überprüften Unternehmen wurden verdächtigt, 12% wurden angezeigt.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 Diverse Methoden: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 Kein Urlaubsgeld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 Unbezahlte Überstunden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 Keine Zulagen für Facharbeiter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 „Abzüge“ für Unterkunft, Transport, etc.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 Nicht-EU-Bürger*innen sind besonders gefährdet</a:t>
            </a:r>
          </a:p>
        </p:txBody>
      </p:sp>
    </p:spTree>
    <p:extLst>
      <p:ext uri="{BB962C8B-B14F-4D97-AF65-F5344CB8AC3E}">
        <p14:creationId xmlns:p14="http://schemas.microsoft.com/office/powerpoint/2010/main" val="428183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3DE5F9-C246-FB80-2C82-B5C504813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Unterbezahlung von Entsandten im Baubereich ist weit verbreitet (2)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CA86714-5C85-402E-E6B4-D28D0A7932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D75CF-01C3-4722-9413-237405F2ADB7}" type="slidenum">
              <a:rPr lang="en-GB" noProof="0" smtClean="0"/>
              <a:pPr/>
              <a:t>7</a:t>
            </a:fld>
            <a:endParaRPr lang="en-GB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7B85BD9-A655-21CC-5728-6D62E20AEA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de-DE" dirty="0"/>
              <a:t>Gründe</a:t>
            </a:r>
          </a:p>
          <a:p>
            <a:pPr lvl="1"/>
            <a:r>
              <a:rPr lang="de-DE" dirty="0"/>
              <a:t>Unkenntnis der Rechtslage (Kollektivvertrag, Arbeitsrecht) und starke Einkommensdiskrepanz zwischen Ursprungs- und Zielland</a:t>
            </a:r>
          </a:p>
          <a:p>
            <a:pPr lvl="1"/>
            <a:r>
              <a:rPr lang="de-DE" dirty="0"/>
              <a:t>Geringe Erfolgsaussichten für Klagende </a:t>
            </a:r>
          </a:p>
          <a:p>
            <a:pPr lvl="1"/>
            <a:r>
              <a:rPr lang="de-DE" dirty="0"/>
              <a:t>Geringe Abschreckung für Unternehmen </a:t>
            </a:r>
          </a:p>
          <a:p>
            <a:pPr lvl="1"/>
            <a:r>
              <a:rPr lang="de-DE" dirty="0"/>
              <a:t>Prekärer Aufenthaltsstatus für Drittstaatenangehörige </a:t>
            </a:r>
          </a:p>
          <a:p>
            <a:r>
              <a:rPr lang="de-DE" dirty="0"/>
              <a:t>Handlungsempfehlungen</a:t>
            </a:r>
          </a:p>
          <a:p>
            <a:pPr lvl="1"/>
            <a:r>
              <a:rPr lang="de-DE" dirty="0"/>
              <a:t>Arbeiter*innen proaktiv vor der Entsendung über die Rechtslage im Zielland informieren</a:t>
            </a:r>
          </a:p>
          <a:p>
            <a:pPr lvl="1"/>
            <a:r>
              <a:rPr lang="de-DE" dirty="0"/>
              <a:t>Verstärkte Kontrollen und grenzüberschreitende Zusammenarbeit von Behörden </a:t>
            </a:r>
          </a:p>
          <a:p>
            <a:pPr lvl="1"/>
            <a:r>
              <a:rPr lang="de-DE" dirty="0"/>
              <a:t>Reguläre Arbeitsmigration für nicht-EU-Bürger*innen erleichtern</a:t>
            </a:r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12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F03BE-370D-52CD-9097-4E061F41C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Vielen</a:t>
            </a:r>
            <a:r>
              <a:rPr lang="en-GB" dirty="0"/>
              <a:t> Dank für </a:t>
            </a:r>
            <a:r>
              <a:rPr lang="en-GB" dirty="0" err="1"/>
              <a:t>ihre</a:t>
            </a:r>
            <a:r>
              <a:rPr lang="en-GB" dirty="0"/>
              <a:t> </a:t>
            </a:r>
            <a:r>
              <a:rPr lang="en-GB" dirty="0" err="1"/>
              <a:t>Aufmerksamkeit</a:t>
            </a:r>
            <a:r>
              <a:rPr lang="en-GB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5188599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lides external Logo">
  <a:themeElements>
    <a:clrScheme name="EC colours">
      <a:dk1>
        <a:sysClr val="windowText" lastClr="000000"/>
      </a:dk1>
      <a:lt1>
        <a:sysClr val="window" lastClr="FFFFFF"/>
      </a:lt1>
      <a:dk2>
        <a:srgbClr val="37326F"/>
      </a:dk2>
      <a:lt2>
        <a:srgbClr val="E7E6E6"/>
      </a:lt2>
      <a:accent1>
        <a:srgbClr val="37326F"/>
      </a:accent1>
      <a:accent2>
        <a:srgbClr val="4F4F85"/>
      </a:accent2>
      <a:accent3>
        <a:srgbClr val="D53D0E"/>
      </a:accent3>
      <a:accent4>
        <a:srgbClr val="636812"/>
      </a:accent4>
      <a:accent5>
        <a:srgbClr val="7F7F7F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basic_format16to9_Cambria_EN.potx" id="{50CB7116-CC88-4978-BE45-9CC247AC1772}" vid="{4462A4A2-6904-4A9F-9A3E-8F8DB25EEF7E}"/>
    </a:ext>
  </a:extLst>
</a:theme>
</file>

<file path=ppt/theme/theme2.xml><?xml version="1.0" encoding="utf-8"?>
<a:theme xmlns:a="http://schemas.openxmlformats.org/drawingml/2006/main" name="Content Slides">
  <a:themeElements>
    <a:clrScheme name="EC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C4108"/>
      </a:accent1>
      <a:accent2>
        <a:srgbClr val="4D4C83"/>
      </a:accent2>
      <a:accent3>
        <a:srgbClr val="83814C"/>
      </a:accent3>
      <a:accent4>
        <a:srgbClr val="7F7F7F"/>
      </a:accent4>
      <a:accent5>
        <a:srgbClr val="FFFFFF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basic_format16to9_Cambria_EN.potx" id="{50CB7116-CC88-4978-BE45-9CC247AC1772}" vid="{BA2A7CD7-A4EA-4EF9-B91C-875461294616}"/>
    </a:ext>
  </a:extLst>
</a:theme>
</file>

<file path=ppt/theme/theme3.xml><?xml version="1.0" encoding="utf-8"?>
<a:theme xmlns:a="http://schemas.openxmlformats.org/drawingml/2006/main" name="EC_Basic">
  <a:themeElements>
    <a:clrScheme name="EC colours">
      <a:dk1>
        <a:sysClr val="windowText" lastClr="000000"/>
      </a:dk1>
      <a:lt1>
        <a:sysClr val="window" lastClr="FFFFFF"/>
      </a:lt1>
      <a:dk2>
        <a:srgbClr val="37326F"/>
      </a:dk2>
      <a:lt2>
        <a:srgbClr val="E7E6E6"/>
      </a:lt2>
      <a:accent1>
        <a:srgbClr val="37326F"/>
      </a:accent1>
      <a:accent2>
        <a:srgbClr val="4F4F85"/>
      </a:accent2>
      <a:accent3>
        <a:srgbClr val="D53D0E"/>
      </a:accent3>
      <a:accent4>
        <a:srgbClr val="636812"/>
      </a:accent4>
      <a:accent5>
        <a:srgbClr val="7F7F7F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basic_format16to9_Cambria_EN.potx" id="{50CB7116-CC88-4978-BE45-9CC247AC1772}" vid="{E9B0DF91-4596-4862-9E1B-930600C30CA7}"/>
    </a:ext>
  </a:extLst>
</a:theme>
</file>

<file path=ppt/theme/theme4.xml><?xml version="1.0" encoding="utf-8"?>
<a:theme xmlns:a="http://schemas.openxmlformats.org/drawingml/2006/main" name="Content Slides_2_blue">
  <a:themeElements>
    <a:clrScheme name="EC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C4108"/>
      </a:accent1>
      <a:accent2>
        <a:srgbClr val="4D4C83"/>
      </a:accent2>
      <a:accent3>
        <a:srgbClr val="83814C"/>
      </a:accent3>
      <a:accent4>
        <a:srgbClr val="7F7F7F"/>
      </a:accent4>
      <a:accent5>
        <a:srgbClr val="FFFFFF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basic_format16to9_Cambria_EN.potx" id="{50CB7116-CC88-4978-BE45-9CC247AC1772}" vid="{F7E84771-2C39-4255-94F2-87C61DBABB21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Mediengesspräch Posted Workers</Template>
  <TotalTime>0</TotalTime>
  <Words>359</Words>
  <Application>Microsoft Office PowerPoint</Application>
  <PresentationFormat>Breitbild</PresentationFormat>
  <Paragraphs>48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8</vt:i4>
      </vt:variant>
    </vt:vector>
  </HeadingPairs>
  <TitlesOfParts>
    <vt:vector size="18" baseType="lpstr">
      <vt:lpstr>Arial</vt:lpstr>
      <vt:lpstr>Calibri</vt:lpstr>
      <vt:lpstr>Cambria</vt:lpstr>
      <vt:lpstr>Georgia</vt:lpstr>
      <vt:lpstr>Gill Sans Std Light</vt:lpstr>
      <vt:lpstr>Wingdings</vt:lpstr>
      <vt:lpstr>Coverslides external Logo</vt:lpstr>
      <vt:lpstr>Content Slides</vt:lpstr>
      <vt:lpstr>EC_Basic</vt:lpstr>
      <vt:lpstr>Content Slides_2_blue</vt:lpstr>
      <vt:lpstr>Entsandte im Baubereich</vt:lpstr>
      <vt:lpstr>Drei Punkte</vt:lpstr>
      <vt:lpstr>Entsandte leisten einen wichtigen Beitrag zur Bauwirtschaft</vt:lpstr>
      <vt:lpstr>Entsandte leisten einen wichtigen Beitrag zur Bauwirtschaft  (2) </vt:lpstr>
      <vt:lpstr>Ein Viertel der nach Österreich Entsandten sind nicht-EU-Bürgerinnen</vt:lpstr>
      <vt:lpstr>Unterbezahlung von Entsandten im Baubereich ist weit verbreitet</vt:lpstr>
      <vt:lpstr>Unterbezahlung von Entsandten im Baubereich ist weit verbreitet (2)</vt:lpstr>
      <vt:lpstr>Vielen Dank für ihre Aufmerksamkeit!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Entsandte im Baubereich</dc:title>
  <dc:creator>Leonard Geyer</dc:creator>
  <cp:lastModifiedBy>Leonard Geyer</cp:lastModifiedBy>
  <cp:revision>6</cp:revision>
  <cp:lastPrinted>2023-05-11T07:31:42Z</cp:lastPrinted>
  <dcterms:created xsi:type="dcterms:W3CDTF">2023-05-02T07:39:34Z</dcterms:created>
  <dcterms:modified xsi:type="dcterms:W3CDTF">2023-05-11T07:45:42Z</dcterms:modified>
</cp:coreProperties>
</file>