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62" r:id="rId7"/>
    <p:sldId id="261" r:id="rId8"/>
    <p:sldId id="264" r:id="rId9"/>
    <p:sldId id="25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4" autoAdjust="0"/>
    <p:restoredTop sz="94647" autoAdjust="0"/>
  </p:normalViewPr>
  <p:slideViewPr>
    <p:cSldViewPr snapToGrid="0">
      <p:cViewPr varScale="1">
        <p:scale>
          <a:sx n="84" d="100"/>
          <a:sy n="84" d="100"/>
        </p:scale>
        <p:origin x="114" y="5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992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235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18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236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131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62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36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160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549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259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90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A6361-4437-402F-BA7B-8945A3D98C11}" type="datetimeFigureOut">
              <a:rPr lang="de-AT" smtClean="0"/>
              <a:t>26.05.2022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792A7-0E76-45BA-B54E-4F2BEDFA7F9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632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Soziale Ungleichheit und Pkw-Nutzung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708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58792"/>
            <a:ext cx="12025223" cy="1017829"/>
          </a:xfrm>
        </p:spPr>
        <p:txBody>
          <a:bodyPr>
            <a:normAutofit/>
          </a:bodyPr>
          <a:lstStyle/>
          <a:p>
            <a:r>
              <a:rPr lang="de-AT" sz="3600" dirty="0" smtClean="0"/>
              <a:t> „Die Klimakrise ist auch eine Krise der sozialen Gerechtigkeit.“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sz="2400" dirty="0" smtClean="0"/>
              <a:t>Soziale Ungleichheit bei der Klimakrise nicht nur auf globaler Ebene Thema</a:t>
            </a:r>
          </a:p>
          <a:p>
            <a:endParaRPr lang="de-AT" sz="2400" dirty="0"/>
          </a:p>
          <a:p>
            <a:r>
              <a:rPr lang="de-AT" sz="2400" dirty="0" smtClean="0"/>
              <a:t>Welche Gruppen nutzen Pkw vorrangig?</a:t>
            </a:r>
          </a:p>
          <a:p>
            <a:endParaRPr lang="de-AT" sz="2400" dirty="0" smtClean="0"/>
          </a:p>
          <a:p>
            <a:r>
              <a:rPr lang="de-AT" sz="2400" dirty="0" smtClean="0"/>
              <a:t>Wer leidet unter den Folgen einer Pkw-zentrierten Mobilitätsplanung?</a:t>
            </a:r>
          </a:p>
        </p:txBody>
      </p:sp>
    </p:spTree>
    <p:extLst>
      <p:ext uri="{BB962C8B-B14F-4D97-AF65-F5344CB8AC3E}">
        <p14:creationId xmlns:p14="http://schemas.microsoft.com/office/powerpoint/2010/main" val="34262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579" y="333260"/>
            <a:ext cx="10515600" cy="806335"/>
          </a:xfrm>
        </p:spPr>
        <p:txBody>
          <a:bodyPr>
            <a:normAutofit/>
          </a:bodyPr>
          <a:lstStyle/>
          <a:p>
            <a:r>
              <a:rPr lang="de-AT" sz="3600" dirty="0" smtClean="0"/>
              <a:t>Dimensionen sozialer Ungleichheit und Pkw-Nutzung</a:t>
            </a:r>
            <a:endParaRPr lang="de-AT" sz="36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42" y="1335036"/>
            <a:ext cx="4947186" cy="4703607"/>
          </a:xfrm>
        </p:spPr>
      </p:pic>
      <p:sp>
        <p:nvSpPr>
          <p:cNvPr id="5" name="Textfeld 4"/>
          <p:cNvSpPr txBox="1"/>
          <p:nvPr/>
        </p:nvSpPr>
        <p:spPr>
          <a:xfrm>
            <a:off x="892142" y="6038643"/>
            <a:ext cx="44881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 smtClean="0"/>
              <a:t>Quelle: Wiener Lebensqualitätsstudie 2018. Prozentwerte. Unterschiedliche Frageformulierungen 2008 und 2013/2018. </a:t>
            </a:r>
            <a:endParaRPr lang="de-AT" sz="1050" dirty="0"/>
          </a:p>
        </p:txBody>
      </p:sp>
      <p:sp>
        <p:nvSpPr>
          <p:cNvPr id="6" name="Rechteck 5"/>
          <p:cNvSpPr/>
          <p:nvPr/>
        </p:nvSpPr>
        <p:spPr>
          <a:xfrm>
            <a:off x="5165558" y="2534654"/>
            <a:ext cx="312821" cy="713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874041" y="1922094"/>
            <a:ext cx="37352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AT" sz="2400" dirty="0" smtClean="0"/>
              <a:t>Altersunterschiede</a:t>
            </a:r>
          </a:p>
          <a:p>
            <a:pPr marL="285750" indent="-285750">
              <a:buFontTx/>
              <a:buChar char="-"/>
            </a:pPr>
            <a:endParaRPr lang="de-AT" sz="2400" dirty="0"/>
          </a:p>
          <a:p>
            <a:pPr marL="285750" indent="-285750">
              <a:buFontTx/>
              <a:buChar char="-"/>
            </a:pPr>
            <a:r>
              <a:rPr lang="de-AT" sz="2400" dirty="0" smtClean="0"/>
              <a:t>Geschlechterunterschiede</a:t>
            </a:r>
          </a:p>
          <a:p>
            <a:pPr marL="285750" indent="-285750">
              <a:buFontTx/>
              <a:buChar char="-"/>
            </a:pPr>
            <a:endParaRPr lang="de-AT" sz="2400" dirty="0"/>
          </a:p>
          <a:p>
            <a:pPr marL="285750" indent="-285750">
              <a:buFontTx/>
              <a:buChar char="-"/>
            </a:pPr>
            <a:r>
              <a:rPr lang="de-AT" sz="2400" dirty="0" smtClean="0"/>
              <a:t>Einkommensunterschiede</a:t>
            </a:r>
            <a:endParaRPr lang="de-AT" sz="2400" dirty="0"/>
          </a:p>
        </p:txBody>
      </p:sp>
      <p:sp>
        <p:nvSpPr>
          <p:cNvPr id="8" name="Rechteck 7"/>
          <p:cNvSpPr/>
          <p:nvPr/>
        </p:nvSpPr>
        <p:spPr>
          <a:xfrm>
            <a:off x="5165558" y="2022903"/>
            <a:ext cx="312821" cy="351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9" name="Rechteck 8"/>
          <p:cNvSpPr/>
          <p:nvPr/>
        </p:nvSpPr>
        <p:spPr>
          <a:xfrm>
            <a:off x="5165558" y="4286647"/>
            <a:ext cx="312821" cy="8777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953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25948"/>
            <a:ext cx="10515600" cy="749801"/>
          </a:xfrm>
        </p:spPr>
        <p:txBody>
          <a:bodyPr>
            <a:normAutofit/>
          </a:bodyPr>
          <a:lstStyle/>
          <a:p>
            <a:r>
              <a:rPr lang="de-AT" sz="3600" dirty="0" smtClean="0"/>
              <a:t>Generationengerechtigkeit</a:t>
            </a:r>
            <a:endParaRPr lang="de-AT" sz="36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14" y="1179096"/>
            <a:ext cx="3946780" cy="5029200"/>
          </a:xfrm>
        </p:spPr>
      </p:pic>
      <p:sp>
        <p:nvSpPr>
          <p:cNvPr id="5" name="Rechteck 4"/>
          <p:cNvSpPr/>
          <p:nvPr/>
        </p:nvSpPr>
        <p:spPr>
          <a:xfrm>
            <a:off x="3695499" y="2650353"/>
            <a:ext cx="312821" cy="8548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695914" y="6168899"/>
            <a:ext cx="48798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50" dirty="0" smtClean="0"/>
              <a:t>Quelle: Ringler / </a:t>
            </a:r>
            <a:r>
              <a:rPr lang="de-AT" sz="1050" dirty="0" err="1" smtClean="0"/>
              <a:t>Hoser</a:t>
            </a:r>
            <a:r>
              <a:rPr lang="de-AT" sz="1050" dirty="0" smtClean="0"/>
              <a:t> (2016). Stellenwert von PKW in der Wiener Wohnbevölkerung.</a:t>
            </a:r>
            <a:endParaRPr lang="de-AT" sz="1050" dirty="0"/>
          </a:p>
        </p:txBody>
      </p:sp>
      <p:sp>
        <p:nvSpPr>
          <p:cNvPr id="9" name="Textfeld 8"/>
          <p:cNvSpPr txBox="1"/>
          <p:nvPr/>
        </p:nvSpPr>
        <p:spPr>
          <a:xfrm>
            <a:off x="5486400" y="2339113"/>
            <a:ext cx="54944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 smtClean="0"/>
              <a:t>Junge haben deutlich seltener einen Pkw im Haushalt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400" dirty="0" smtClean="0"/>
              <a:t>Werden wesentlich stärker von steigenden Temperaturen im Zuge des Klimawandels betroffen sein</a:t>
            </a:r>
            <a:endParaRPr lang="de-AT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298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350" y="80452"/>
            <a:ext cx="10515600" cy="1325563"/>
          </a:xfrm>
        </p:spPr>
        <p:txBody>
          <a:bodyPr>
            <a:normAutofit/>
          </a:bodyPr>
          <a:lstStyle/>
          <a:p>
            <a:r>
              <a:rPr lang="de-AT" sz="3600" dirty="0" smtClean="0"/>
              <a:t>Pkw-Besitz und wirtschaftliche Situation</a:t>
            </a:r>
            <a:endParaRPr lang="de-AT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692527"/>
              </p:ext>
            </p:extLst>
          </p:nvPr>
        </p:nvGraphicFramePr>
        <p:xfrm>
          <a:off x="838200" y="2773071"/>
          <a:ext cx="4862095" cy="180494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792943">
                  <a:extLst>
                    <a:ext uri="{9D8B030D-6E8A-4147-A177-3AD203B41FA5}">
                      <a16:colId xmlns:a16="http://schemas.microsoft.com/office/drawing/2014/main" val="3651735719"/>
                    </a:ext>
                  </a:extLst>
                </a:gridCol>
                <a:gridCol w="701857">
                  <a:extLst>
                    <a:ext uri="{9D8B030D-6E8A-4147-A177-3AD203B41FA5}">
                      <a16:colId xmlns:a16="http://schemas.microsoft.com/office/drawing/2014/main" val="1787425084"/>
                    </a:ext>
                  </a:extLst>
                </a:gridCol>
                <a:gridCol w="673459">
                  <a:extLst>
                    <a:ext uri="{9D8B030D-6E8A-4147-A177-3AD203B41FA5}">
                      <a16:colId xmlns:a16="http://schemas.microsoft.com/office/drawing/2014/main" val="465768215"/>
                    </a:ext>
                  </a:extLst>
                </a:gridCol>
                <a:gridCol w="673459">
                  <a:extLst>
                    <a:ext uri="{9D8B030D-6E8A-4147-A177-3AD203B41FA5}">
                      <a16:colId xmlns:a16="http://schemas.microsoft.com/office/drawing/2014/main" val="1697677014"/>
                    </a:ext>
                  </a:extLst>
                </a:gridCol>
                <a:gridCol w="673459">
                  <a:extLst>
                    <a:ext uri="{9D8B030D-6E8A-4147-A177-3AD203B41FA5}">
                      <a16:colId xmlns:a16="http://schemas.microsoft.com/office/drawing/2014/main" val="1773619919"/>
                    </a:ext>
                  </a:extLst>
                </a:gridCol>
                <a:gridCol w="673459">
                  <a:extLst>
                    <a:ext uri="{9D8B030D-6E8A-4147-A177-3AD203B41FA5}">
                      <a16:colId xmlns:a16="http://schemas.microsoft.com/office/drawing/2014/main" val="3187869665"/>
                    </a:ext>
                  </a:extLst>
                </a:gridCol>
                <a:gridCol w="673459">
                  <a:extLst>
                    <a:ext uri="{9D8B030D-6E8A-4147-A177-3AD203B41FA5}">
                      <a16:colId xmlns:a16="http://schemas.microsoft.com/office/drawing/2014/main" val="27504797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Wirtschaftliche Situation des </a:t>
                      </a:r>
                      <a:r>
                        <a:rPr lang="de-AT" sz="1000" u="none" strike="noStrike" dirty="0" smtClean="0">
                          <a:effectLst/>
                        </a:rPr>
                        <a:t>Haushalts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Gesamt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98686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sehr schlecht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schlecht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mittel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gut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sehr gut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63463"/>
                  </a:ext>
                </a:extLst>
              </a:tr>
              <a:tr h="351129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keine Angabe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30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13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7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14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561808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Kein </a:t>
                      </a:r>
                      <a:r>
                        <a:rPr lang="de-AT" sz="1100" u="none" strike="noStrike" dirty="0" smtClean="0">
                          <a:effectLst/>
                        </a:rPr>
                        <a:t>Pkw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26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16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21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69317906"/>
                  </a:ext>
                </a:extLst>
              </a:tr>
              <a:tr h="24223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1 Pkw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44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52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58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59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52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93576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2 oder mehr Pkw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9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17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22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13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65839300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838200" y="4659146"/>
            <a:ext cx="44967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50" dirty="0" smtClean="0"/>
              <a:t>Quelle: Österreich Unterwegs 2013/14. Daten Bundesland Wien. Prozentwerte.</a:t>
            </a:r>
            <a:endParaRPr lang="de-AT" sz="1050" dirty="0"/>
          </a:p>
        </p:txBody>
      </p:sp>
      <p:sp>
        <p:nvSpPr>
          <p:cNvPr id="6" name="Rechteck 5"/>
          <p:cNvSpPr/>
          <p:nvPr/>
        </p:nvSpPr>
        <p:spPr>
          <a:xfrm>
            <a:off x="2130927" y="4024564"/>
            <a:ext cx="312821" cy="553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4793916" y="4010987"/>
            <a:ext cx="312821" cy="553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6352674" y="2590801"/>
            <a:ext cx="5438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Gerade einmal </a:t>
            </a:r>
            <a:r>
              <a:rPr lang="de-AT" dirty="0" smtClean="0"/>
              <a:t>20 % </a:t>
            </a:r>
            <a:r>
              <a:rPr lang="de-AT" dirty="0" smtClean="0"/>
              <a:t>der wirtschaftlich sehr schlecht gestellten Haushalte Verfügen über einen Pkw, aber </a:t>
            </a:r>
            <a:r>
              <a:rPr lang="de-AT" dirty="0" smtClean="0"/>
              <a:t>~80 % </a:t>
            </a:r>
            <a:r>
              <a:rPr lang="de-AT" dirty="0" smtClean="0"/>
              <a:t>der sehr gut gestellten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888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978" y="93427"/>
            <a:ext cx="10515600" cy="1325563"/>
          </a:xfrm>
        </p:spPr>
        <p:txBody>
          <a:bodyPr>
            <a:normAutofit/>
          </a:bodyPr>
          <a:lstStyle/>
          <a:p>
            <a:r>
              <a:rPr lang="de-AT" sz="3600" dirty="0" smtClean="0"/>
              <a:t>Pkw-Besitz und wirtschaftliche Situation</a:t>
            </a:r>
            <a:endParaRPr lang="de-AT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692527"/>
              </p:ext>
            </p:extLst>
          </p:nvPr>
        </p:nvGraphicFramePr>
        <p:xfrm>
          <a:off x="838200" y="2773071"/>
          <a:ext cx="4862095" cy="180494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792943">
                  <a:extLst>
                    <a:ext uri="{9D8B030D-6E8A-4147-A177-3AD203B41FA5}">
                      <a16:colId xmlns:a16="http://schemas.microsoft.com/office/drawing/2014/main" val="3651735719"/>
                    </a:ext>
                  </a:extLst>
                </a:gridCol>
                <a:gridCol w="701857">
                  <a:extLst>
                    <a:ext uri="{9D8B030D-6E8A-4147-A177-3AD203B41FA5}">
                      <a16:colId xmlns:a16="http://schemas.microsoft.com/office/drawing/2014/main" val="1787425084"/>
                    </a:ext>
                  </a:extLst>
                </a:gridCol>
                <a:gridCol w="673459">
                  <a:extLst>
                    <a:ext uri="{9D8B030D-6E8A-4147-A177-3AD203B41FA5}">
                      <a16:colId xmlns:a16="http://schemas.microsoft.com/office/drawing/2014/main" val="465768215"/>
                    </a:ext>
                  </a:extLst>
                </a:gridCol>
                <a:gridCol w="673459">
                  <a:extLst>
                    <a:ext uri="{9D8B030D-6E8A-4147-A177-3AD203B41FA5}">
                      <a16:colId xmlns:a16="http://schemas.microsoft.com/office/drawing/2014/main" val="1697677014"/>
                    </a:ext>
                  </a:extLst>
                </a:gridCol>
                <a:gridCol w="673459">
                  <a:extLst>
                    <a:ext uri="{9D8B030D-6E8A-4147-A177-3AD203B41FA5}">
                      <a16:colId xmlns:a16="http://schemas.microsoft.com/office/drawing/2014/main" val="1773619919"/>
                    </a:ext>
                  </a:extLst>
                </a:gridCol>
                <a:gridCol w="673459">
                  <a:extLst>
                    <a:ext uri="{9D8B030D-6E8A-4147-A177-3AD203B41FA5}">
                      <a16:colId xmlns:a16="http://schemas.microsoft.com/office/drawing/2014/main" val="3187869665"/>
                    </a:ext>
                  </a:extLst>
                </a:gridCol>
                <a:gridCol w="673459">
                  <a:extLst>
                    <a:ext uri="{9D8B030D-6E8A-4147-A177-3AD203B41FA5}">
                      <a16:colId xmlns:a16="http://schemas.microsoft.com/office/drawing/2014/main" val="27504797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Wirtschaftliche Situation des </a:t>
                      </a:r>
                      <a:r>
                        <a:rPr lang="de-AT" sz="1000" u="none" strike="noStrike" dirty="0" smtClean="0">
                          <a:effectLst/>
                        </a:rPr>
                        <a:t>Haushalts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>
                          <a:effectLst/>
                        </a:rPr>
                        <a:t>Gesamt</a:t>
                      </a:r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98686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sehr schlecht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schlecht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mittel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gut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000" u="none" strike="noStrike" dirty="0">
                          <a:effectLst/>
                        </a:rPr>
                        <a:t>sehr gut</a:t>
                      </a:r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63463"/>
                  </a:ext>
                </a:extLst>
              </a:tr>
              <a:tr h="351129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keine Angabe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30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13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7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14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561808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Kein </a:t>
                      </a:r>
                      <a:r>
                        <a:rPr lang="de-AT" sz="1100" u="none" strike="noStrike" dirty="0" smtClean="0">
                          <a:effectLst/>
                        </a:rPr>
                        <a:t>Pkw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26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16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21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69317906"/>
                  </a:ext>
                </a:extLst>
              </a:tr>
              <a:tr h="242236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1 Pkw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44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52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58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59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52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93576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2 oder mehr Pkw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9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17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22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 smtClean="0">
                          <a:effectLst/>
                        </a:rPr>
                        <a:t>13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65839300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838200" y="4659146"/>
            <a:ext cx="44967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50" dirty="0" smtClean="0"/>
              <a:t>Quelle: Österreich Unterwegs 2013/14. Daten Bundesland Wien. Prozentwerte.</a:t>
            </a:r>
            <a:endParaRPr lang="de-AT" sz="1050" dirty="0"/>
          </a:p>
        </p:txBody>
      </p:sp>
      <p:sp>
        <p:nvSpPr>
          <p:cNvPr id="7" name="Rechteck 6"/>
          <p:cNvSpPr/>
          <p:nvPr/>
        </p:nvSpPr>
        <p:spPr>
          <a:xfrm>
            <a:off x="2133600" y="3768270"/>
            <a:ext cx="2973137" cy="3043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6352674" y="2590801"/>
            <a:ext cx="54382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Gerade einmal </a:t>
            </a:r>
            <a:r>
              <a:rPr lang="de-AT" dirty="0" smtClean="0"/>
              <a:t>20 % </a:t>
            </a:r>
            <a:r>
              <a:rPr lang="de-AT" dirty="0" smtClean="0"/>
              <a:t>der wirtschaftlich sehr schlecht gestellten Haushalte verfügen über einen Pkw, aber </a:t>
            </a:r>
            <a:r>
              <a:rPr lang="de-AT" dirty="0" smtClean="0"/>
              <a:t>~80 % </a:t>
            </a:r>
            <a:r>
              <a:rPr lang="de-AT" dirty="0" smtClean="0"/>
              <a:t>der sehr gut gestellten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Der Anteil der </a:t>
            </a:r>
            <a:r>
              <a:rPr lang="de-AT" dirty="0" smtClean="0"/>
              <a:t>Haushalte, </a:t>
            </a:r>
            <a:r>
              <a:rPr lang="de-AT" dirty="0" smtClean="0"/>
              <a:t>die keinen eigenen Pkw </a:t>
            </a:r>
            <a:r>
              <a:rPr lang="de-AT" dirty="0" smtClean="0"/>
              <a:t>haben, </a:t>
            </a:r>
            <a:r>
              <a:rPr lang="de-AT" dirty="0" smtClean="0"/>
              <a:t>sinkt mit steigendem Einkommen</a:t>
            </a:r>
          </a:p>
        </p:txBody>
      </p:sp>
    </p:spTree>
    <p:extLst>
      <p:ext uri="{BB962C8B-B14F-4D97-AF65-F5344CB8AC3E}">
        <p14:creationId xmlns:p14="http://schemas.microsoft.com/office/powerpoint/2010/main" val="4692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855" y="224287"/>
            <a:ext cx="10515600" cy="1026544"/>
          </a:xfrm>
        </p:spPr>
        <p:txBody>
          <a:bodyPr>
            <a:normAutofit/>
          </a:bodyPr>
          <a:lstStyle/>
          <a:p>
            <a:r>
              <a:rPr lang="de-AT" sz="3600" dirty="0" smtClean="0"/>
              <a:t>Folgen des Pkw-Verkehrs</a:t>
            </a:r>
            <a:endParaRPr lang="de-AT" sz="3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160008" y="2195346"/>
            <a:ext cx="5507574" cy="3629382"/>
          </a:xfrm>
        </p:spPr>
        <p:txBody>
          <a:bodyPr>
            <a:normAutofit/>
          </a:bodyPr>
          <a:lstStyle/>
          <a:p>
            <a:r>
              <a:rPr lang="de-AT" sz="2400" dirty="0" smtClean="0"/>
              <a:t>Faktoren wie Lärm, Abgasbelastung, Luftverschmutzung und Mangel an Grünflächen haben negativen Einfluss auf die </a:t>
            </a:r>
            <a:r>
              <a:rPr lang="de-AT" sz="2400" dirty="0" smtClean="0"/>
              <a:t>Gesundheit</a:t>
            </a:r>
            <a:endParaRPr lang="de-AT" sz="2400" dirty="0"/>
          </a:p>
          <a:p>
            <a:r>
              <a:rPr lang="de-AT" sz="2400" dirty="0" err="1" smtClean="0"/>
              <a:t>Grünraum</a:t>
            </a:r>
            <a:r>
              <a:rPr lang="de-AT" sz="2400" dirty="0" smtClean="0"/>
              <a:t> wichtige Bedeutung für </a:t>
            </a:r>
            <a:r>
              <a:rPr lang="de-AT" sz="2400" dirty="0" smtClean="0"/>
              <a:t>Mikroklima</a:t>
            </a:r>
            <a:endParaRPr lang="de-AT" sz="2400" dirty="0" smtClean="0"/>
          </a:p>
          <a:p>
            <a:r>
              <a:rPr lang="de-AT" sz="2400" dirty="0" smtClean="0"/>
              <a:t>Betrifft besonders stark Bezirke mit niedrigem sozioökonomischen Status</a:t>
            </a:r>
            <a:endParaRPr lang="de-AT" dirty="0"/>
          </a:p>
          <a:p>
            <a:endParaRPr lang="de-AT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4" t="1705" r="7348" b="-1705"/>
          <a:stretch/>
        </p:blipFill>
        <p:spPr>
          <a:xfrm>
            <a:off x="264855" y="2195346"/>
            <a:ext cx="5671458" cy="319278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43465" y="5570813"/>
            <a:ext cx="90717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050" dirty="0" smtClean="0"/>
              <a:t>Quelle: </a:t>
            </a:r>
            <a:r>
              <a:rPr lang="en-US" sz="1050" dirty="0" smtClean="0"/>
              <a:t>Khomenko, S. et al. "Is a </a:t>
            </a:r>
            <a:r>
              <a:rPr lang="en-US" sz="1050" dirty="0" err="1" smtClean="0"/>
              <a:t>liveable</a:t>
            </a:r>
            <a:r>
              <a:rPr lang="en-US" sz="1050" dirty="0" smtClean="0"/>
              <a:t> city a healthy city? Health impacts of urban and transport planning in Vienna, Austria." </a:t>
            </a:r>
            <a:r>
              <a:rPr lang="en-US" sz="1050" i="1" dirty="0" smtClean="0"/>
              <a:t>Environmental research</a:t>
            </a:r>
            <a:r>
              <a:rPr lang="en-US" sz="1050" dirty="0" smtClean="0"/>
              <a:t> 183 (2020)</a:t>
            </a:r>
            <a:endParaRPr lang="de-AT" sz="1050" dirty="0"/>
          </a:p>
        </p:txBody>
      </p:sp>
    </p:spTree>
    <p:extLst>
      <p:ext uri="{BB962C8B-B14F-4D97-AF65-F5344CB8AC3E}">
        <p14:creationId xmlns:p14="http://schemas.microsoft.com/office/powerpoint/2010/main" val="7833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4351" y="175344"/>
            <a:ext cx="10515600" cy="1092739"/>
          </a:xfrm>
        </p:spPr>
        <p:txBody>
          <a:bodyPr>
            <a:normAutofit/>
          </a:bodyPr>
          <a:lstStyle/>
          <a:p>
            <a:r>
              <a:rPr lang="de-AT" sz="3600" dirty="0" smtClean="0"/>
              <a:t>Umweltbelastung und Mieten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Hohe Umweltbelastung an einem Wohnstandort senkt die Mieten</a:t>
            </a:r>
          </a:p>
          <a:p>
            <a:endParaRPr lang="de-AT" dirty="0" smtClean="0"/>
          </a:p>
          <a:p>
            <a:r>
              <a:rPr lang="de-AT" dirty="0" smtClean="0"/>
              <a:t>Wenig finanzieller Spielraum von Geringverdienern negativen </a:t>
            </a:r>
            <a:r>
              <a:rPr lang="de-AT" dirty="0" smtClean="0"/>
              <a:t> Umwelteinflüssen Einflüssen </a:t>
            </a:r>
            <a:r>
              <a:rPr lang="de-AT" dirty="0" smtClean="0"/>
              <a:t>zu „entkommen“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439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28" y="330619"/>
            <a:ext cx="10515600" cy="877079"/>
          </a:xfrm>
        </p:spPr>
        <p:txBody>
          <a:bodyPr>
            <a:normAutofit/>
          </a:bodyPr>
          <a:lstStyle/>
          <a:p>
            <a:r>
              <a:rPr lang="de-AT" sz="3600" dirty="0" smtClean="0"/>
              <a:t>„Mut zur Mobilitätswende!“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Die Ziele der Stadt zeigen, dass grundsätzlich die Dringlichkeit der Klimakrise erkannt wurde</a:t>
            </a:r>
          </a:p>
          <a:p>
            <a:endParaRPr lang="de-AT" dirty="0"/>
          </a:p>
          <a:p>
            <a:r>
              <a:rPr lang="de-AT" dirty="0" smtClean="0"/>
              <a:t>Selben Mut, den die Stadt in der COVID-19 gezeigt hat, um die Bevölkerung zu </a:t>
            </a:r>
            <a:r>
              <a:rPr lang="de-AT" dirty="0" smtClean="0"/>
              <a:t>schützen, </a:t>
            </a:r>
            <a:r>
              <a:rPr lang="de-AT" dirty="0" smtClean="0"/>
              <a:t>auch in der Klimakrise und Mobilitätswende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38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Breitbild</PresentationFormat>
  <Paragraphs>111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Soziale Ungleichheit und Pkw-Nutzung</vt:lpstr>
      <vt:lpstr> „Die Klimakrise ist auch eine Krise der sozialen Gerechtigkeit.“</vt:lpstr>
      <vt:lpstr>Dimensionen sozialer Ungleichheit und Pkw-Nutzung</vt:lpstr>
      <vt:lpstr>Generationengerechtigkeit</vt:lpstr>
      <vt:lpstr>Pkw-Besitz und wirtschaftliche Situation</vt:lpstr>
      <vt:lpstr>Pkw-Besitz und wirtschaftliche Situation</vt:lpstr>
      <vt:lpstr>Folgen des Pkw-Verkehrs</vt:lpstr>
      <vt:lpstr>Umweltbelastung und Mieten</vt:lpstr>
      <vt:lpstr>„Mut zur Mobilitätswende!“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Soziale Ungleichheit und Pkw-Nutzung</dc:title>
  <dc:creator>Julia Dorner</dc:creator>
  <cp:lastModifiedBy>Julia Dorner</cp:lastModifiedBy>
  <cp:revision>20</cp:revision>
  <dcterms:created xsi:type="dcterms:W3CDTF">2022-05-26T06:10:12Z</dcterms:created>
  <dcterms:modified xsi:type="dcterms:W3CDTF">2022-05-26T14:25:30Z</dcterms:modified>
</cp:coreProperties>
</file>