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410" r:id="rId3"/>
    <p:sldId id="406" r:id="rId4"/>
    <p:sldId id="400" r:id="rId5"/>
    <p:sldId id="403" r:id="rId6"/>
    <p:sldId id="397" r:id="rId7"/>
    <p:sldId id="401" r:id="rId8"/>
    <p:sldId id="413" r:id="rId9"/>
    <p:sldId id="404" r:id="rId10"/>
    <p:sldId id="411" r:id="rId11"/>
    <p:sldId id="408" r:id="rId12"/>
    <p:sldId id="295" r:id="rId13"/>
    <p:sldId id="412" r:id="rId14"/>
    <p:sldId id="407" r:id="rId15"/>
    <p:sldId id="294" r:id="rId16"/>
    <p:sldId id="321" r:id="rId17"/>
    <p:sldId id="320" r:id="rId18"/>
    <p:sldId id="322" r:id="rId19"/>
    <p:sldId id="409" r:id="rId20"/>
    <p:sldId id="302" r:id="rId21"/>
    <p:sldId id="414" r:id="rId22"/>
    <p:sldId id="415" r:id="rId23"/>
    <p:sldId id="416" r:id="rId2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76263" autoAdjust="0"/>
  </p:normalViewPr>
  <p:slideViewPr>
    <p:cSldViewPr>
      <p:cViewPr varScale="1">
        <p:scale>
          <a:sx n="87" d="100"/>
          <a:sy n="87" d="100"/>
        </p:scale>
        <p:origin x="226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24F9BF-22B7-4ADB-A6E3-0C9A7FFC0FD9}" type="datetimeFigureOut">
              <a:rPr lang="de-DE" smtClean="0"/>
              <a:pPr/>
              <a:t>02.12.2021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43557D-EF36-497E-B5BF-1276024AB563}" type="slidenum">
              <a:rPr lang="de-DE" smtClean="0"/>
              <a:pPr/>
              <a:t>‹Nr.›</a:t>
            </a:fld>
            <a:endParaRPr lang="de-DE"/>
          </a:p>
        </p:txBody>
      </p:sp>
    </p:spTree>
    <p:extLst>
      <p:ext uri="{BB962C8B-B14F-4D97-AF65-F5344CB8AC3E}">
        <p14:creationId xmlns:p14="http://schemas.microsoft.com/office/powerpoint/2010/main" val="3970302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E43557D-EF36-497E-B5BF-1276024AB563}" type="slidenum">
              <a:rPr lang="de-DE" smtClean="0"/>
              <a:pPr/>
              <a:t>1</a:t>
            </a:fld>
            <a:endParaRPr lang="de-DE"/>
          </a:p>
        </p:txBody>
      </p:sp>
    </p:spTree>
    <p:extLst>
      <p:ext uri="{BB962C8B-B14F-4D97-AF65-F5344CB8AC3E}">
        <p14:creationId xmlns:p14="http://schemas.microsoft.com/office/powerpoint/2010/main" val="774104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E43557D-EF36-497E-B5BF-1276024AB563}" type="slidenum">
              <a:rPr lang="de-DE" smtClean="0"/>
              <a:pPr/>
              <a:t>2</a:t>
            </a:fld>
            <a:endParaRPr lang="de-DE"/>
          </a:p>
        </p:txBody>
      </p:sp>
    </p:spTree>
    <p:extLst>
      <p:ext uri="{BB962C8B-B14F-4D97-AF65-F5344CB8AC3E}">
        <p14:creationId xmlns:p14="http://schemas.microsoft.com/office/powerpoint/2010/main" val="269583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E43557D-EF36-497E-B5BF-1276024AB563}" type="slidenum">
              <a:rPr lang="de-DE" smtClean="0"/>
              <a:pPr/>
              <a:t>4</a:t>
            </a:fld>
            <a:endParaRPr lang="de-DE"/>
          </a:p>
        </p:txBody>
      </p:sp>
    </p:spTree>
    <p:extLst>
      <p:ext uri="{BB962C8B-B14F-4D97-AF65-F5344CB8AC3E}">
        <p14:creationId xmlns:p14="http://schemas.microsoft.com/office/powerpoint/2010/main" val="16934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E43557D-EF36-497E-B5BF-1276024AB563}" type="slidenum">
              <a:rPr lang="de-DE" smtClean="0"/>
              <a:pPr/>
              <a:t>8</a:t>
            </a:fld>
            <a:endParaRPr lang="de-DE"/>
          </a:p>
        </p:txBody>
      </p:sp>
    </p:spTree>
    <p:extLst>
      <p:ext uri="{BB962C8B-B14F-4D97-AF65-F5344CB8AC3E}">
        <p14:creationId xmlns:p14="http://schemas.microsoft.com/office/powerpoint/2010/main" val="2175494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E43557D-EF36-497E-B5BF-1276024AB563}" type="slidenum">
              <a:rPr lang="de-DE" smtClean="0"/>
              <a:pPr/>
              <a:t>9</a:t>
            </a:fld>
            <a:endParaRPr lang="de-DE"/>
          </a:p>
        </p:txBody>
      </p:sp>
    </p:spTree>
    <p:extLst>
      <p:ext uri="{BB962C8B-B14F-4D97-AF65-F5344CB8AC3E}">
        <p14:creationId xmlns:p14="http://schemas.microsoft.com/office/powerpoint/2010/main" val="1650582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E43557D-EF36-497E-B5BF-1276024AB563}" type="slidenum">
              <a:rPr lang="de-DE" smtClean="0"/>
              <a:pPr/>
              <a:t>11</a:t>
            </a:fld>
            <a:endParaRPr lang="de-DE"/>
          </a:p>
        </p:txBody>
      </p:sp>
    </p:spTree>
    <p:extLst>
      <p:ext uri="{BB962C8B-B14F-4D97-AF65-F5344CB8AC3E}">
        <p14:creationId xmlns:p14="http://schemas.microsoft.com/office/powerpoint/2010/main" val="3471173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E43557D-EF36-497E-B5BF-1276024AB563}" type="slidenum">
              <a:rPr lang="de-DE" smtClean="0"/>
              <a:pPr/>
              <a:t>13</a:t>
            </a:fld>
            <a:endParaRPr lang="de-DE"/>
          </a:p>
        </p:txBody>
      </p:sp>
    </p:spTree>
    <p:extLst>
      <p:ext uri="{BB962C8B-B14F-4D97-AF65-F5344CB8AC3E}">
        <p14:creationId xmlns:p14="http://schemas.microsoft.com/office/powerpoint/2010/main" val="750496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467544" y="4077072"/>
            <a:ext cx="7336904" cy="1008112"/>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9" name="Rechteck 8"/>
          <p:cNvSpPr/>
          <p:nvPr userDrawn="1"/>
        </p:nvSpPr>
        <p:spPr>
          <a:xfrm>
            <a:off x="179512" y="5373216"/>
            <a:ext cx="4283968" cy="1237262"/>
          </a:xfrm>
          <a:prstGeom prst="rect">
            <a:avLst/>
          </a:prstGeom>
        </p:spPr>
        <p:txBody>
          <a:bodyPr wrap="square">
            <a:spAutoFit/>
          </a:bodyPr>
          <a:lstStyle/>
          <a:p>
            <a:pPr>
              <a:spcBef>
                <a:spcPct val="20000"/>
              </a:spcBef>
              <a:buClr>
                <a:srgbClr val="365E9A"/>
              </a:buClr>
              <a:defRPr/>
            </a:pPr>
            <a:r>
              <a:rPr lang="de-DE" sz="1200" b="1" kern="0" dirty="0">
                <a:solidFill>
                  <a:schemeClr val="tx1"/>
                </a:solidFill>
                <a:latin typeface="Arial" pitchFamily="34" charset="0"/>
                <a:cs typeface="Arial" pitchFamily="34" charset="0"/>
              </a:rPr>
              <a:t>Prof. Dr. Gerhard Bosch</a:t>
            </a:r>
          </a:p>
          <a:p>
            <a:pPr>
              <a:spcBef>
                <a:spcPts val="0"/>
              </a:spcBef>
              <a:buClr>
                <a:srgbClr val="365E9A"/>
              </a:buClr>
              <a:defRPr/>
            </a:pPr>
            <a:r>
              <a:rPr lang="de-DE" sz="1200" kern="0" dirty="0">
                <a:solidFill>
                  <a:schemeClr val="bg1">
                    <a:lumMod val="50000"/>
                  </a:schemeClr>
                </a:solidFill>
                <a:latin typeface="Arial" pitchFamily="34" charset="0"/>
                <a:cs typeface="Arial" pitchFamily="34" charset="0"/>
              </a:rPr>
              <a:t>Universität Duisburg Essen</a:t>
            </a:r>
          </a:p>
          <a:p>
            <a:pPr>
              <a:spcBef>
                <a:spcPts val="0"/>
              </a:spcBef>
              <a:buClr>
                <a:srgbClr val="365E9A"/>
              </a:buClr>
              <a:defRPr/>
            </a:pPr>
            <a:r>
              <a:rPr lang="de-DE" sz="1200" dirty="0">
                <a:solidFill>
                  <a:schemeClr val="bg1">
                    <a:lumMod val="50000"/>
                  </a:schemeClr>
                </a:solidFill>
                <a:latin typeface="Arial" pitchFamily="34" charset="0"/>
                <a:cs typeface="Arial" pitchFamily="34" charset="0"/>
              </a:rPr>
              <a:t>Institut Arbeit und Qualifikation</a:t>
            </a:r>
            <a:br>
              <a:rPr lang="de-DE" sz="1200" dirty="0">
                <a:solidFill>
                  <a:schemeClr val="bg1">
                    <a:lumMod val="50000"/>
                  </a:schemeClr>
                </a:solidFill>
                <a:latin typeface="Arial" pitchFamily="34" charset="0"/>
                <a:cs typeface="Arial" pitchFamily="34" charset="0"/>
              </a:rPr>
            </a:br>
            <a:r>
              <a:rPr lang="de-DE" sz="1200" dirty="0">
                <a:solidFill>
                  <a:schemeClr val="bg1">
                    <a:lumMod val="50000"/>
                  </a:schemeClr>
                </a:solidFill>
                <a:latin typeface="Arial" pitchFamily="34" charset="0"/>
                <a:cs typeface="Arial" pitchFamily="34" charset="0"/>
              </a:rPr>
              <a:t>Forsthausweg 2, LE, 47057 Duisburg</a:t>
            </a:r>
            <a:endParaRPr lang="de-DE" sz="1200" b="1" dirty="0">
              <a:solidFill>
                <a:schemeClr val="bg1">
                  <a:lumMod val="50000"/>
                </a:schemeClr>
              </a:solidFill>
              <a:latin typeface="Arial" pitchFamily="34" charset="0"/>
              <a:cs typeface="Arial" pitchFamily="34" charset="0"/>
            </a:endParaRPr>
          </a:p>
          <a:p>
            <a:pPr>
              <a:spcBef>
                <a:spcPct val="20000"/>
              </a:spcBef>
              <a:buClr>
                <a:srgbClr val="365E9A"/>
              </a:buClr>
              <a:defRPr/>
            </a:pPr>
            <a:r>
              <a:rPr lang="de-DE" sz="1200" b="1" dirty="0">
                <a:solidFill>
                  <a:schemeClr val="bg1">
                    <a:lumMod val="50000"/>
                  </a:schemeClr>
                </a:solidFill>
                <a:latin typeface="Arial" pitchFamily="34" charset="0"/>
                <a:cs typeface="Arial" pitchFamily="34" charset="0"/>
              </a:rPr>
              <a:t>Telefon: </a:t>
            </a:r>
            <a:r>
              <a:rPr lang="de-DE" sz="1200" dirty="0">
                <a:solidFill>
                  <a:schemeClr val="bg1">
                    <a:lumMod val="50000"/>
                  </a:schemeClr>
                </a:solidFill>
                <a:latin typeface="Arial" pitchFamily="34" charset="0"/>
                <a:cs typeface="Arial" pitchFamily="34" charset="0"/>
              </a:rPr>
              <a:t>+49</a:t>
            </a:r>
            <a:r>
              <a:rPr lang="de-DE" sz="1200" baseline="0" dirty="0">
                <a:solidFill>
                  <a:schemeClr val="bg1">
                    <a:lumMod val="50000"/>
                  </a:schemeClr>
                </a:solidFill>
                <a:latin typeface="Arial" pitchFamily="34" charset="0"/>
                <a:cs typeface="Arial" pitchFamily="34" charset="0"/>
              </a:rPr>
              <a:t> (0)</a:t>
            </a:r>
            <a:r>
              <a:rPr lang="de-DE" sz="1200" dirty="0">
                <a:solidFill>
                  <a:schemeClr val="bg1">
                    <a:lumMod val="50000"/>
                  </a:schemeClr>
                </a:solidFill>
                <a:latin typeface="Arial" pitchFamily="34" charset="0"/>
                <a:cs typeface="Arial" pitchFamily="34" charset="0"/>
              </a:rPr>
              <a:t>203</a:t>
            </a:r>
            <a:r>
              <a:rPr lang="de-DE" sz="1200" baseline="0" dirty="0">
                <a:solidFill>
                  <a:schemeClr val="bg1">
                    <a:lumMod val="50000"/>
                  </a:schemeClr>
                </a:solidFill>
                <a:latin typeface="Arial" pitchFamily="34" charset="0"/>
                <a:cs typeface="Arial" pitchFamily="34" charset="0"/>
              </a:rPr>
              <a:t> / </a:t>
            </a:r>
            <a:r>
              <a:rPr lang="de-DE" sz="1200" dirty="0">
                <a:solidFill>
                  <a:schemeClr val="bg1">
                    <a:lumMod val="50000"/>
                  </a:schemeClr>
                </a:solidFill>
                <a:latin typeface="Arial" pitchFamily="34" charset="0"/>
                <a:cs typeface="Arial" pitchFamily="34" charset="0"/>
              </a:rPr>
              <a:t>379-1339; </a:t>
            </a:r>
            <a:r>
              <a:rPr lang="de-DE" sz="1200" b="1" dirty="0">
                <a:solidFill>
                  <a:schemeClr val="bg1">
                    <a:lumMod val="50000"/>
                  </a:schemeClr>
                </a:solidFill>
                <a:latin typeface="Arial" pitchFamily="34" charset="0"/>
                <a:cs typeface="Arial" pitchFamily="34" charset="0"/>
              </a:rPr>
              <a:t>Fax:</a:t>
            </a:r>
            <a:r>
              <a:rPr lang="de-DE" sz="1200" dirty="0">
                <a:solidFill>
                  <a:schemeClr val="bg1">
                    <a:lumMod val="50000"/>
                  </a:schemeClr>
                </a:solidFill>
                <a:latin typeface="Arial" pitchFamily="34" charset="0"/>
                <a:cs typeface="Arial" pitchFamily="34" charset="0"/>
              </a:rPr>
              <a:t> +49</a:t>
            </a:r>
            <a:r>
              <a:rPr lang="de-DE" sz="1200" baseline="0" dirty="0">
                <a:solidFill>
                  <a:schemeClr val="bg1">
                    <a:lumMod val="50000"/>
                  </a:schemeClr>
                </a:solidFill>
                <a:latin typeface="Arial" pitchFamily="34" charset="0"/>
                <a:cs typeface="Arial" pitchFamily="34" charset="0"/>
              </a:rPr>
              <a:t> (0)</a:t>
            </a:r>
            <a:r>
              <a:rPr lang="de-DE" sz="1200" dirty="0">
                <a:solidFill>
                  <a:schemeClr val="bg1">
                    <a:lumMod val="50000"/>
                  </a:schemeClr>
                </a:solidFill>
                <a:latin typeface="Arial" pitchFamily="34" charset="0"/>
                <a:cs typeface="Arial" pitchFamily="34" charset="0"/>
              </a:rPr>
              <a:t>203</a:t>
            </a:r>
            <a:r>
              <a:rPr lang="de-DE" sz="1200" baseline="0" dirty="0">
                <a:solidFill>
                  <a:schemeClr val="bg1">
                    <a:lumMod val="50000"/>
                  </a:schemeClr>
                </a:solidFill>
                <a:latin typeface="Arial" pitchFamily="34" charset="0"/>
                <a:cs typeface="Arial" pitchFamily="34" charset="0"/>
              </a:rPr>
              <a:t> / </a:t>
            </a:r>
            <a:r>
              <a:rPr lang="de-DE" sz="1200" dirty="0">
                <a:solidFill>
                  <a:schemeClr val="bg1">
                    <a:lumMod val="50000"/>
                  </a:schemeClr>
                </a:solidFill>
                <a:latin typeface="Arial" pitchFamily="34" charset="0"/>
                <a:cs typeface="Arial" pitchFamily="34" charset="0"/>
              </a:rPr>
              <a:t>379-1809 </a:t>
            </a:r>
            <a:br>
              <a:rPr lang="de-DE" sz="1200" dirty="0">
                <a:solidFill>
                  <a:schemeClr val="bg1">
                    <a:lumMod val="50000"/>
                  </a:schemeClr>
                </a:solidFill>
                <a:latin typeface="Arial" pitchFamily="34" charset="0"/>
                <a:cs typeface="Arial" pitchFamily="34" charset="0"/>
              </a:rPr>
            </a:br>
            <a:r>
              <a:rPr lang="de-DE" sz="1200" dirty="0">
                <a:solidFill>
                  <a:schemeClr val="bg1">
                    <a:lumMod val="50000"/>
                  </a:schemeClr>
                </a:solidFill>
                <a:latin typeface="Arial" pitchFamily="34" charset="0"/>
                <a:cs typeface="Arial" pitchFamily="34" charset="0"/>
              </a:rPr>
              <a:t>Email: gerhard.bosch@uni-due.de; www.iaq.uni-due.de</a:t>
            </a:r>
            <a:endParaRPr lang="de-DE" sz="1200" kern="0" dirty="0">
              <a:solidFill>
                <a:schemeClr val="bg1">
                  <a:lumMod val="50000"/>
                </a:schemeClr>
              </a:solidFill>
              <a:latin typeface="Arial" pitchFamily="34" charset="0"/>
              <a:cs typeface="Arial" pitchFamily="34" charset="0"/>
            </a:endParaRPr>
          </a:p>
        </p:txBody>
      </p:sp>
      <p:sp>
        <p:nvSpPr>
          <p:cNvPr id="10" name="Textfeld 9"/>
          <p:cNvSpPr txBox="1"/>
          <p:nvPr userDrawn="1"/>
        </p:nvSpPr>
        <p:spPr bwMode="auto">
          <a:xfrm>
            <a:off x="8528447" y="665312"/>
            <a:ext cx="615553" cy="6192688"/>
          </a:xfrm>
          <a:prstGeom prst="rect">
            <a:avLst/>
          </a:prstGeom>
          <a:noFill/>
          <a:ln w="9525">
            <a:noFill/>
            <a:miter lim="800000"/>
            <a:headEnd/>
            <a:tailEnd/>
          </a:ln>
          <a:effectLst/>
        </p:spPr>
        <p:txBody>
          <a:bodyPr vert="vert270" wrap="square">
            <a:spAutoFit/>
          </a:bodyPr>
          <a:lstStyle/>
          <a:p>
            <a:pPr>
              <a:spcBef>
                <a:spcPct val="20000"/>
              </a:spcBef>
              <a:buClr>
                <a:srgbClr val="365E9A"/>
              </a:buClr>
              <a:defRPr/>
            </a:pPr>
            <a:r>
              <a:rPr lang="de-DE" sz="2400" kern="0" dirty="0">
                <a:solidFill>
                  <a:srgbClr val="365E9A"/>
                </a:solidFill>
                <a:latin typeface="Tahoma" pitchFamily="34" charset="0"/>
                <a:ea typeface="Tahoma" pitchFamily="34" charset="0"/>
                <a:cs typeface="Tahoma" pitchFamily="34" charset="0"/>
              </a:rPr>
              <a:t>  </a:t>
            </a:r>
            <a:r>
              <a:rPr lang="de-DE" sz="2800" kern="0" dirty="0">
                <a:solidFill>
                  <a:srgbClr val="365E9A"/>
                </a:solidFill>
                <a:latin typeface="Tahoma" pitchFamily="34" charset="0"/>
                <a:ea typeface="Tahoma" pitchFamily="34" charset="0"/>
                <a:cs typeface="Tahoma" pitchFamily="34" charset="0"/>
              </a:rPr>
              <a:t>Institut </a:t>
            </a:r>
            <a:r>
              <a:rPr lang="de-DE" sz="2800" b="1" kern="0" dirty="0">
                <a:solidFill>
                  <a:srgbClr val="365E9A"/>
                </a:solidFill>
                <a:latin typeface="Tahoma" pitchFamily="34" charset="0"/>
                <a:ea typeface="Tahoma" pitchFamily="34" charset="0"/>
                <a:cs typeface="Tahoma" pitchFamily="34" charset="0"/>
              </a:rPr>
              <a:t>Arbeit und Qualifikation</a:t>
            </a:r>
          </a:p>
        </p:txBody>
      </p:sp>
      <p:pic>
        <p:nvPicPr>
          <p:cNvPr id="12" name="Picture 20" descr="logo_iaq2cm"/>
          <p:cNvPicPr>
            <a:picLocks noChangeAspect="1" noChangeArrowheads="1"/>
          </p:cNvPicPr>
          <p:nvPr userDrawn="1"/>
        </p:nvPicPr>
        <p:blipFill>
          <a:blip r:embed="rId2" cstate="print"/>
          <a:srcRect/>
          <a:stretch>
            <a:fillRect/>
          </a:stretch>
        </p:blipFill>
        <p:spPr bwMode="auto">
          <a:xfrm>
            <a:off x="7306631" y="-1"/>
            <a:ext cx="1837369" cy="908721"/>
          </a:xfrm>
          <a:prstGeom prst="rect">
            <a:avLst/>
          </a:prstGeom>
          <a:noFill/>
          <a:ln w="9525">
            <a:noFill/>
            <a:miter lim="800000"/>
            <a:headEnd/>
            <a:tailEnd/>
          </a:ln>
        </p:spPr>
      </p:pic>
      <p:pic>
        <p:nvPicPr>
          <p:cNvPr id="8" name="Grafik 17" descr="logo_claim_rgb_g.gif"/>
          <p:cNvPicPr>
            <a:picLocks noChangeAspect="1"/>
          </p:cNvPicPr>
          <p:nvPr userDrawn="1"/>
        </p:nvPicPr>
        <p:blipFill>
          <a:blip r:embed="rId3" cstate="print"/>
          <a:srcRect/>
          <a:stretch>
            <a:fillRect/>
          </a:stretch>
        </p:blipFill>
        <p:spPr bwMode="auto">
          <a:xfrm>
            <a:off x="0" y="-1"/>
            <a:ext cx="3203848" cy="1240023"/>
          </a:xfrm>
          <a:prstGeom prst="rect">
            <a:avLst/>
          </a:prstGeom>
          <a:noFill/>
          <a:ln w="9525">
            <a:noFill/>
            <a:miter lim="800000"/>
            <a:headEnd/>
            <a:tailEnd/>
          </a:ln>
        </p:spPr>
      </p:pic>
      <p:sp>
        <p:nvSpPr>
          <p:cNvPr id="11" name="Titel 10"/>
          <p:cNvSpPr>
            <a:spLocks noGrp="1"/>
          </p:cNvSpPr>
          <p:nvPr>
            <p:ph type="title"/>
          </p:nvPr>
        </p:nvSpPr>
        <p:spPr>
          <a:xfrm>
            <a:off x="467544" y="2132856"/>
            <a:ext cx="8229600" cy="1921870"/>
          </a:xfrm>
        </p:spPr>
        <p:txBody>
          <a:bodyPr lIns="0" rIns="108000" anchor="t" anchorCtr="0">
            <a:normAutofit/>
          </a:bodyPr>
          <a:lstStyle>
            <a:lvl1pPr algn="l">
              <a:defRPr sz="2400" b="1">
                <a:latin typeface="Tahoma" pitchFamily="34" charset="0"/>
                <a:ea typeface="Tahoma" pitchFamily="34" charset="0"/>
                <a:cs typeface="Tahoma" pitchFamily="34" charset="0"/>
              </a:defRPr>
            </a:lvl1pPr>
          </a:lstStyle>
          <a:p>
            <a:r>
              <a:rPr lang="de-DE" dirty="0"/>
              <a:t>Titelmasterformat durch Klicken bearbeiten</a:t>
            </a:r>
          </a:p>
        </p:txBody>
      </p:sp>
      <p:sp>
        <p:nvSpPr>
          <p:cNvPr id="13" name="Textfeld 12"/>
          <p:cNvSpPr txBox="1"/>
          <p:nvPr userDrawn="1"/>
        </p:nvSpPr>
        <p:spPr>
          <a:xfrm>
            <a:off x="467544" y="1484784"/>
            <a:ext cx="5400600" cy="461665"/>
          </a:xfrm>
          <a:prstGeom prst="rect">
            <a:avLst/>
          </a:prstGeom>
          <a:noFill/>
        </p:spPr>
        <p:txBody>
          <a:bodyPr wrap="square" rtlCol="0">
            <a:spAutoFit/>
          </a:bodyPr>
          <a:lstStyle/>
          <a:p>
            <a:r>
              <a:rPr lang="de-DE" sz="2400" b="1" dirty="0">
                <a:solidFill>
                  <a:schemeClr val="tx1">
                    <a:lumMod val="50000"/>
                    <a:lumOff val="50000"/>
                  </a:schemeClr>
                </a:solidFill>
                <a:latin typeface="Tahoma" pitchFamily="34" charset="0"/>
                <a:ea typeface="Tahoma" pitchFamily="34" charset="0"/>
                <a:cs typeface="Tahoma" pitchFamily="34" charset="0"/>
              </a:rPr>
              <a:t>Gerhard Bosch</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8678739-C9F0-4E5D-8D85-B18E4A81A628}" type="datetime1">
              <a:rPr lang="de-DE" smtClean="0"/>
              <a:pPr/>
              <a:t>02.12.2021</a:t>
            </a:fld>
            <a:endParaRPr lang="de-DE"/>
          </a:p>
        </p:txBody>
      </p:sp>
      <p:sp>
        <p:nvSpPr>
          <p:cNvPr id="5" name="Fußzeilenplatzhalter 4"/>
          <p:cNvSpPr>
            <a:spLocks noGrp="1"/>
          </p:cNvSpPr>
          <p:nvPr>
            <p:ph type="ftr" sz="quarter" idx="11"/>
          </p:nvPr>
        </p:nvSpPr>
        <p:spPr/>
        <p:txBody>
          <a:bodyPr/>
          <a:lstStyle/>
          <a:p>
            <a:r>
              <a:rPr lang="de-DE"/>
              <a:t>Quelle/ Source:</a:t>
            </a:r>
          </a:p>
        </p:txBody>
      </p:sp>
      <p:sp>
        <p:nvSpPr>
          <p:cNvPr id="6" name="Foliennummernplatzhalter 5"/>
          <p:cNvSpPr>
            <a:spLocks noGrp="1"/>
          </p:cNvSpPr>
          <p:nvPr>
            <p:ph type="sldNum" sz="quarter" idx="12"/>
          </p:nvPr>
        </p:nvSpPr>
        <p:spPr/>
        <p:txBody>
          <a:bodyPr/>
          <a:lstStyle/>
          <a:p>
            <a:fld id="{E510FC77-68E1-476C-AD5B-B75174544990}" type="slidenum">
              <a:rPr lang="de-DE" smtClean="0"/>
              <a:pPr/>
              <a:t>‹Nr.›</a:t>
            </a:fld>
            <a:endParaRPr lang="de-DE"/>
          </a:p>
        </p:txBody>
      </p:sp>
      <p:pic>
        <p:nvPicPr>
          <p:cNvPr id="7" name="Picture 20" descr="logo_iaq2cm"/>
          <p:cNvPicPr>
            <a:picLocks noChangeAspect="1" noChangeArrowheads="1"/>
          </p:cNvPicPr>
          <p:nvPr userDrawn="1"/>
        </p:nvPicPr>
        <p:blipFill>
          <a:blip r:embed="rId2" cstate="print"/>
          <a:srcRect/>
          <a:stretch>
            <a:fillRect/>
          </a:stretch>
        </p:blipFill>
        <p:spPr bwMode="auto">
          <a:xfrm>
            <a:off x="7680325" y="0"/>
            <a:ext cx="1463675" cy="723900"/>
          </a:xfrm>
          <a:prstGeom prst="rect">
            <a:avLst/>
          </a:prstGeom>
          <a:noFill/>
          <a:ln w="9525">
            <a:noFill/>
            <a:miter lim="800000"/>
            <a:headEnd/>
            <a:tailEnd/>
          </a:ln>
        </p:spPr>
      </p:pic>
      <p:pic>
        <p:nvPicPr>
          <p:cNvPr id="9" name="Grafik 17" descr="logo_claim_rgb_g.gif"/>
          <p:cNvPicPr>
            <a:picLocks noChangeAspect="1"/>
          </p:cNvPicPr>
          <p:nvPr userDrawn="1"/>
        </p:nvPicPr>
        <p:blipFill>
          <a:blip r:embed="rId3" cstate="print"/>
          <a:srcRect/>
          <a:stretch>
            <a:fillRect/>
          </a:stretch>
        </p:blipFill>
        <p:spPr bwMode="auto">
          <a:xfrm>
            <a:off x="0" y="0"/>
            <a:ext cx="2051720" cy="794101"/>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3A85CF5-90EE-45FB-ABC5-7DF7BF447C80}" type="datetime1">
              <a:rPr lang="de-DE" smtClean="0"/>
              <a:pPr/>
              <a:t>02.12.2021</a:t>
            </a:fld>
            <a:endParaRPr lang="de-DE"/>
          </a:p>
        </p:txBody>
      </p:sp>
      <p:sp>
        <p:nvSpPr>
          <p:cNvPr id="5" name="Fußzeilenplatzhalter 4"/>
          <p:cNvSpPr>
            <a:spLocks noGrp="1"/>
          </p:cNvSpPr>
          <p:nvPr>
            <p:ph type="ftr" sz="quarter" idx="11"/>
          </p:nvPr>
        </p:nvSpPr>
        <p:spPr/>
        <p:txBody>
          <a:bodyPr/>
          <a:lstStyle/>
          <a:p>
            <a:r>
              <a:rPr lang="de-DE"/>
              <a:t>Quelle/ Source:</a:t>
            </a:r>
          </a:p>
        </p:txBody>
      </p:sp>
      <p:sp>
        <p:nvSpPr>
          <p:cNvPr id="6" name="Foliennummernplatzhalter 5"/>
          <p:cNvSpPr>
            <a:spLocks noGrp="1"/>
          </p:cNvSpPr>
          <p:nvPr>
            <p:ph type="sldNum" sz="quarter" idx="12"/>
          </p:nvPr>
        </p:nvSpPr>
        <p:spPr/>
        <p:txBody>
          <a:bodyPr/>
          <a:lstStyle/>
          <a:p>
            <a:fld id="{E510FC77-68E1-476C-AD5B-B75174544990}" type="slidenum">
              <a:rPr lang="de-DE" smtClean="0"/>
              <a:pPr/>
              <a:t>‹Nr.›</a:t>
            </a:fld>
            <a:endParaRPr lang="de-DE"/>
          </a:p>
        </p:txBody>
      </p:sp>
      <p:pic>
        <p:nvPicPr>
          <p:cNvPr id="7" name="Picture 20" descr="logo_iaq2cm"/>
          <p:cNvPicPr>
            <a:picLocks noChangeAspect="1" noChangeArrowheads="1"/>
          </p:cNvPicPr>
          <p:nvPr userDrawn="1"/>
        </p:nvPicPr>
        <p:blipFill>
          <a:blip r:embed="rId2" cstate="print"/>
          <a:srcRect/>
          <a:stretch>
            <a:fillRect/>
          </a:stretch>
        </p:blipFill>
        <p:spPr bwMode="auto">
          <a:xfrm>
            <a:off x="7680325" y="0"/>
            <a:ext cx="1463675" cy="723900"/>
          </a:xfrm>
          <a:prstGeom prst="rect">
            <a:avLst/>
          </a:prstGeom>
          <a:noFill/>
          <a:ln w="9525">
            <a:noFill/>
            <a:miter lim="800000"/>
            <a:headEnd/>
            <a:tailEnd/>
          </a:ln>
        </p:spPr>
      </p:pic>
      <p:pic>
        <p:nvPicPr>
          <p:cNvPr id="9" name="Grafik 17" descr="logo_claim_rgb_g.gif"/>
          <p:cNvPicPr>
            <a:picLocks noChangeAspect="1"/>
          </p:cNvPicPr>
          <p:nvPr userDrawn="1"/>
        </p:nvPicPr>
        <p:blipFill>
          <a:blip r:embed="rId3" cstate="print"/>
          <a:srcRect/>
          <a:stretch>
            <a:fillRect/>
          </a:stretch>
        </p:blipFill>
        <p:spPr bwMode="auto">
          <a:xfrm>
            <a:off x="0" y="0"/>
            <a:ext cx="2051720" cy="794101"/>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E510FC77-68E1-476C-AD5B-B75174544990}" type="slidenum">
              <a:rPr lang="de-DE" smtClean="0"/>
              <a:pPr/>
              <a:t>‹Nr.›</a:t>
            </a:fld>
            <a:endParaRPr lang="de-DE"/>
          </a:p>
        </p:txBody>
      </p:sp>
      <p:pic>
        <p:nvPicPr>
          <p:cNvPr id="7" name="Picture 20" descr="logo_iaq2cm"/>
          <p:cNvPicPr>
            <a:picLocks noChangeAspect="1" noChangeArrowheads="1"/>
          </p:cNvPicPr>
          <p:nvPr userDrawn="1"/>
        </p:nvPicPr>
        <p:blipFill>
          <a:blip r:embed="rId2" cstate="print"/>
          <a:srcRect/>
          <a:stretch>
            <a:fillRect/>
          </a:stretch>
        </p:blipFill>
        <p:spPr bwMode="auto">
          <a:xfrm>
            <a:off x="7680325" y="0"/>
            <a:ext cx="1463675" cy="723900"/>
          </a:xfrm>
          <a:prstGeom prst="rect">
            <a:avLst/>
          </a:prstGeom>
          <a:noFill/>
          <a:ln w="9525">
            <a:noFill/>
            <a:miter lim="800000"/>
            <a:headEnd/>
            <a:tailEnd/>
          </a:ln>
        </p:spPr>
      </p:pic>
      <p:sp>
        <p:nvSpPr>
          <p:cNvPr id="9" name="Titel 8"/>
          <p:cNvSpPr>
            <a:spLocks noGrp="1"/>
          </p:cNvSpPr>
          <p:nvPr>
            <p:ph type="title"/>
          </p:nvPr>
        </p:nvSpPr>
        <p:spPr>
          <a:xfrm>
            <a:off x="467544" y="836712"/>
            <a:ext cx="8229600" cy="1143000"/>
          </a:xfrm>
        </p:spPr>
        <p:txBody>
          <a:bodyPr>
            <a:normAutofit/>
          </a:bodyPr>
          <a:lstStyle>
            <a:lvl1pPr algn="l">
              <a:defRPr sz="2400" b="1">
                <a:latin typeface="Tahoma" pitchFamily="34" charset="0"/>
                <a:ea typeface="Tahoma" pitchFamily="34" charset="0"/>
                <a:cs typeface="Tahoma" pitchFamily="34" charset="0"/>
              </a:defRPr>
            </a:lvl1pPr>
          </a:lstStyle>
          <a:p>
            <a:r>
              <a:rPr lang="de-DE" dirty="0"/>
              <a:t>Titelmasterformat durch Klicken bearbeiten</a:t>
            </a:r>
          </a:p>
        </p:txBody>
      </p:sp>
      <p:sp>
        <p:nvSpPr>
          <p:cNvPr id="10" name="Fußzeilenplatzhalter 9"/>
          <p:cNvSpPr>
            <a:spLocks noGrp="1"/>
          </p:cNvSpPr>
          <p:nvPr>
            <p:ph type="ftr" sz="quarter" idx="14"/>
          </p:nvPr>
        </p:nvSpPr>
        <p:spPr>
          <a:xfrm>
            <a:off x="504000" y="6381328"/>
            <a:ext cx="8182800" cy="365125"/>
          </a:xfrm>
        </p:spPr>
        <p:txBody>
          <a:bodyPr/>
          <a:lstStyle>
            <a:lvl1pPr algn="l">
              <a:defRPr sz="1000">
                <a:solidFill>
                  <a:schemeClr val="tx1"/>
                </a:solidFill>
                <a:latin typeface="Arial" pitchFamily="34" charset="0"/>
                <a:cs typeface="Arial" pitchFamily="34" charset="0"/>
              </a:defRPr>
            </a:lvl1pPr>
          </a:lstStyle>
          <a:p>
            <a:r>
              <a:rPr lang="de-DE" dirty="0"/>
              <a:t>Quelle/ Source:</a:t>
            </a:r>
          </a:p>
        </p:txBody>
      </p:sp>
      <p:pic>
        <p:nvPicPr>
          <p:cNvPr id="8" name="Grafik 17" descr="logo_claim_rgb_g.gif"/>
          <p:cNvPicPr>
            <a:picLocks noChangeAspect="1"/>
          </p:cNvPicPr>
          <p:nvPr userDrawn="1"/>
        </p:nvPicPr>
        <p:blipFill>
          <a:blip r:embed="rId3" cstate="print"/>
          <a:srcRect/>
          <a:stretch>
            <a:fillRect/>
          </a:stretch>
        </p:blipFill>
        <p:spPr bwMode="auto">
          <a:xfrm>
            <a:off x="0" y="0"/>
            <a:ext cx="2051720" cy="794101"/>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39552" y="836712"/>
            <a:ext cx="8003232" cy="922114"/>
          </a:xfrm>
        </p:spPr>
        <p:txBody>
          <a:bodyPr>
            <a:normAutofit/>
          </a:bodyPr>
          <a:lstStyle>
            <a:lvl1pPr algn="l">
              <a:defRPr sz="2400" b="1">
                <a:latin typeface="Tahoma" pitchFamily="34" charset="0"/>
                <a:ea typeface="Tahoma" pitchFamily="34" charset="0"/>
                <a:cs typeface="Tahoma" pitchFamily="34" charset="0"/>
              </a:defRPr>
            </a:lvl1pPr>
          </a:lstStyle>
          <a:p>
            <a:r>
              <a:rPr lang="de-DE" dirty="0"/>
              <a:t>Titelmasterformat durch Klicken bearbeiten</a:t>
            </a:r>
          </a:p>
        </p:txBody>
      </p:sp>
      <p:sp>
        <p:nvSpPr>
          <p:cNvPr id="3" name="Inhaltsplatzhalter 2"/>
          <p:cNvSpPr>
            <a:spLocks noGrp="1"/>
          </p:cNvSpPr>
          <p:nvPr>
            <p:ph idx="1"/>
          </p:nvPr>
        </p:nvSpPr>
        <p:spPr>
          <a:xfrm>
            <a:off x="467544" y="1772816"/>
            <a:ext cx="8229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7859216" cy="365125"/>
          </a:xfrm>
        </p:spPr>
        <p:txBody>
          <a:bodyPr/>
          <a:lstStyle/>
          <a:p>
            <a:fld id="{24952C39-F5FC-4714-9D32-1B836B92F508}" type="datetime1">
              <a:rPr lang="de-DE" smtClean="0"/>
              <a:pPr/>
              <a:t>02.12.2021</a:t>
            </a:fld>
            <a:endParaRPr lang="de-DE"/>
          </a:p>
        </p:txBody>
      </p:sp>
      <p:sp>
        <p:nvSpPr>
          <p:cNvPr id="5" name="Fußzeilenplatzhalter 4"/>
          <p:cNvSpPr>
            <a:spLocks noGrp="1"/>
          </p:cNvSpPr>
          <p:nvPr>
            <p:ph type="ftr" sz="quarter" idx="11"/>
          </p:nvPr>
        </p:nvSpPr>
        <p:spPr>
          <a:xfrm>
            <a:off x="467544" y="6381328"/>
            <a:ext cx="8075240" cy="365125"/>
          </a:xfrm>
        </p:spPr>
        <p:txBody>
          <a:bodyPr/>
          <a:lstStyle>
            <a:lvl1pPr algn="l">
              <a:defRPr sz="1000">
                <a:solidFill>
                  <a:schemeClr val="tx1"/>
                </a:solidFill>
                <a:latin typeface="Arial" pitchFamily="34" charset="0"/>
                <a:cs typeface="Arial" pitchFamily="34" charset="0"/>
              </a:defRPr>
            </a:lvl1pPr>
          </a:lstStyle>
          <a:p>
            <a:r>
              <a:rPr lang="de-DE" dirty="0"/>
              <a:t>Quelle/ Source:</a:t>
            </a:r>
          </a:p>
        </p:txBody>
      </p:sp>
      <p:sp>
        <p:nvSpPr>
          <p:cNvPr id="6" name="Foliennummernplatzhalter 5"/>
          <p:cNvSpPr>
            <a:spLocks noGrp="1"/>
          </p:cNvSpPr>
          <p:nvPr>
            <p:ph type="sldNum" sz="quarter" idx="12"/>
          </p:nvPr>
        </p:nvSpPr>
        <p:spPr/>
        <p:txBody>
          <a:bodyPr/>
          <a:lstStyle/>
          <a:p>
            <a:fld id="{E510FC77-68E1-476C-AD5B-B75174544990}" type="slidenum">
              <a:rPr lang="de-DE" smtClean="0"/>
              <a:pPr/>
              <a:t>‹Nr.›</a:t>
            </a:fld>
            <a:endParaRPr lang="de-DE"/>
          </a:p>
        </p:txBody>
      </p:sp>
      <p:pic>
        <p:nvPicPr>
          <p:cNvPr id="7" name="Picture 20" descr="logo_iaq2cm"/>
          <p:cNvPicPr>
            <a:picLocks noChangeAspect="1" noChangeArrowheads="1"/>
          </p:cNvPicPr>
          <p:nvPr userDrawn="1"/>
        </p:nvPicPr>
        <p:blipFill>
          <a:blip r:embed="rId2" cstate="print"/>
          <a:srcRect/>
          <a:stretch>
            <a:fillRect/>
          </a:stretch>
        </p:blipFill>
        <p:spPr bwMode="auto">
          <a:xfrm>
            <a:off x="7680325" y="0"/>
            <a:ext cx="1463675" cy="723900"/>
          </a:xfrm>
          <a:prstGeom prst="rect">
            <a:avLst/>
          </a:prstGeom>
          <a:noFill/>
          <a:ln w="9525">
            <a:noFill/>
            <a:miter lim="800000"/>
            <a:headEnd/>
            <a:tailEnd/>
          </a:ln>
        </p:spPr>
      </p:pic>
      <p:pic>
        <p:nvPicPr>
          <p:cNvPr id="9" name="Grafik 17" descr="logo_claim_rgb_g.gif"/>
          <p:cNvPicPr>
            <a:picLocks noChangeAspect="1"/>
          </p:cNvPicPr>
          <p:nvPr userDrawn="1"/>
        </p:nvPicPr>
        <p:blipFill>
          <a:blip r:embed="rId3" cstate="print"/>
          <a:srcRect/>
          <a:stretch>
            <a:fillRect/>
          </a:stretch>
        </p:blipFill>
        <p:spPr bwMode="auto">
          <a:xfrm>
            <a:off x="0" y="0"/>
            <a:ext cx="2051720" cy="794101"/>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D5D9EDBF-8CC3-43CF-B967-0F8906AAA22C}" type="datetime1">
              <a:rPr lang="de-DE" smtClean="0"/>
              <a:pPr/>
              <a:t>02.12.2021</a:t>
            </a:fld>
            <a:endParaRPr lang="de-DE"/>
          </a:p>
        </p:txBody>
      </p:sp>
      <p:sp>
        <p:nvSpPr>
          <p:cNvPr id="5" name="Fußzeilenplatzhalter 4"/>
          <p:cNvSpPr>
            <a:spLocks noGrp="1"/>
          </p:cNvSpPr>
          <p:nvPr>
            <p:ph type="ftr" sz="quarter" idx="11"/>
          </p:nvPr>
        </p:nvSpPr>
        <p:spPr/>
        <p:txBody>
          <a:bodyPr/>
          <a:lstStyle/>
          <a:p>
            <a:r>
              <a:rPr lang="de-DE"/>
              <a:t>Quelle/ Source:</a:t>
            </a:r>
          </a:p>
        </p:txBody>
      </p:sp>
      <p:sp>
        <p:nvSpPr>
          <p:cNvPr id="6" name="Foliennummernplatzhalter 5"/>
          <p:cNvSpPr>
            <a:spLocks noGrp="1"/>
          </p:cNvSpPr>
          <p:nvPr>
            <p:ph type="sldNum" sz="quarter" idx="12"/>
          </p:nvPr>
        </p:nvSpPr>
        <p:spPr/>
        <p:txBody>
          <a:bodyPr/>
          <a:lstStyle/>
          <a:p>
            <a:fld id="{E510FC77-68E1-476C-AD5B-B75174544990}" type="slidenum">
              <a:rPr lang="de-DE" smtClean="0"/>
              <a:pPr/>
              <a:t>‹Nr.›</a:t>
            </a:fld>
            <a:endParaRPr lang="de-DE"/>
          </a:p>
        </p:txBody>
      </p:sp>
      <p:pic>
        <p:nvPicPr>
          <p:cNvPr id="7" name="Picture 20" descr="logo_iaq2cm"/>
          <p:cNvPicPr>
            <a:picLocks noChangeAspect="1" noChangeArrowheads="1"/>
          </p:cNvPicPr>
          <p:nvPr userDrawn="1"/>
        </p:nvPicPr>
        <p:blipFill>
          <a:blip r:embed="rId2" cstate="print"/>
          <a:srcRect/>
          <a:stretch>
            <a:fillRect/>
          </a:stretch>
        </p:blipFill>
        <p:spPr bwMode="auto">
          <a:xfrm>
            <a:off x="7680325" y="0"/>
            <a:ext cx="1463675" cy="723900"/>
          </a:xfrm>
          <a:prstGeom prst="rect">
            <a:avLst/>
          </a:prstGeom>
          <a:noFill/>
          <a:ln w="9525">
            <a:noFill/>
            <a:miter lim="800000"/>
            <a:headEnd/>
            <a:tailEnd/>
          </a:ln>
        </p:spPr>
      </p:pic>
      <p:sp>
        <p:nvSpPr>
          <p:cNvPr id="9" name="Textfeld 8"/>
          <p:cNvSpPr txBox="1"/>
          <p:nvPr userDrawn="1"/>
        </p:nvSpPr>
        <p:spPr>
          <a:xfrm>
            <a:off x="467544" y="6381328"/>
            <a:ext cx="4968552" cy="246221"/>
          </a:xfrm>
          <a:prstGeom prst="rect">
            <a:avLst/>
          </a:prstGeom>
          <a:noFill/>
        </p:spPr>
        <p:txBody>
          <a:bodyPr wrap="square" rtlCol="0">
            <a:spAutoFit/>
          </a:bodyPr>
          <a:lstStyle/>
          <a:p>
            <a:endParaRPr lang="de-DE" sz="1000" dirty="0">
              <a:latin typeface="Arial" pitchFamily="34" charset="0"/>
              <a:cs typeface="Arial" pitchFamily="34" charset="0"/>
            </a:endParaRPr>
          </a:p>
        </p:txBody>
      </p:sp>
      <p:pic>
        <p:nvPicPr>
          <p:cNvPr id="10" name="Grafik 17" descr="logo_claim_rgb_g.gif"/>
          <p:cNvPicPr>
            <a:picLocks noChangeAspect="1"/>
          </p:cNvPicPr>
          <p:nvPr userDrawn="1"/>
        </p:nvPicPr>
        <p:blipFill>
          <a:blip r:embed="rId3" cstate="print"/>
          <a:srcRect/>
          <a:stretch>
            <a:fillRect/>
          </a:stretch>
        </p:blipFill>
        <p:spPr bwMode="auto">
          <a:xfrm>
            <a:off x="0" y="0"/>
            <a:ext cx="2051720" cy="794101"/>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8920E06-ADE4-4497-8B1B-E661CB50CD77}" type="datetime1">
              <a:rPr lang="de-DE" smtClean="0"/>
              <a:pPr/>
              <a:t>02.12.2021</a:t>
            </a:fld>
            <a:endParaRPr lang="de-DE"/>
          </a:p>
        </p:txBody>
      </p:sp>
      <p:sp>
        <p:nvSpPr>
          <p:cNvPr id="6" name="Fußzeilenplatzhalter 5"/>
          <p:cNvSpPr>
            <a:spLocks noGrp="1"/>
          </p:cNvSpPr>
          <p:nvPr>
            <p:ph type="ftr" sz="quarter" idx="11"/>
          </p:nvPr>
        </p:nvSpPr>
        <p:spPr/>
        <p:txBody>
          <a:bodyPr/>
          <a:lstStyle/>
          <a:p>
            <a:r>
              <a:rPr lang="de-DE"/>
              <a:t>Quelle/ Source:</a:t>
            </a:r>
          </a:p>
        </p:txBody>
      </p:sp>
      <p:sp>
        <p:nvSpPr>
          <p:cNvPr id="7" name="Foliennummernplatzhalter 6"/>
          <p:cNvSpPr>
            <a:spLocks noGrp="1"/>
          </p:cNvSpPr>
          <p:nvPr>
            <p:ph type="sldNum" sz="quarter" idx="12"/>
          </p:nvPr>
        </p:nvSpPr>
        <p:spPr/>
        <p:txBody>
          <a:bodyPr/>
          <a:lstStyle/>
          <a:p>
            <a:fld id="{E510FC77-68E1-476C-AD5B-B75174544990}" type="slidenum">
              <a:rPr lang="de-DE" smtClean="0"/>
              <a:pPr/>
              <a:t>‹Nr.›</a:t>
            </a:fld>
            <a:endParaRPr lang="de-DE"/>
          </a:p>
        </p:txBody>
      </p:sp>
      <p:pic>
        <p:nvPicPr>
          <p:cNvPr id="8" name="Picture 20" descr="logo_iaq2cm"/>
          <p:cNvPicPr>
            <a:picLocks noChangeAspect="1" noChangeArrowheads="1"/>
          </p:cNvPicPr>
          <p:nvPr userDrawn="1"/>
        </p:nvPicPr>
        <p:blipFill>
          <a:blip r:embed="rId2" cstate="print"/>
          <a:srcRect/>
          <a:stretch>
            <a:fillRect/>
          </a:stretch>
        </p:blipFill>
        <p:spPr bwMode="auto">
          <a:xfrm>
            <a:off x="7680325" y="0"/>
            <a:ext cx="1463675" cy="723900"/>
          </a:xfrm>
          <a:prstGeom prst="rect">
            <a:avLst/>
          </a:prstGeom>
          <a:noFill/>
          <a:ln w="9525">
            <a:noFill/>
            <a:miter lim="800000"/>
            <a:headEnd/>
            <a:tailEnd/>
          </a:ln>
        </p:spPr>
      </p:pic>
      <p:pic>
        <p:nvPicPr>
          <p:cNvPr id="10" name="Grafik 17" descr="logo_claim_rgb_g.gif"/>
          <p:cNvPicPr>
            <a:picLocks noChangeAspect="1"/>
          </p:cNvPicPr>
          <p:nvPr userDrawn="1"/>
        </p:nvPicPr>
        <p:blipFill>
          <a:blip r:embed="rId3" cstate="print"/>
          <a:srcRect/>
          <a:stretch>
            <a:fillRect/>
          </a:stretch>
        </p:blipFill>
        <p:spPr bwMode="auto">
          <a:xfrm>
            <a:off x="0" y="0"/>
            <a:ext cx="2051720" cy="794101"/>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1106D6A3-4F7D-4FE7-B594-3FE64FA90887}" type="datetime1">
              <a:rPr lang="de-DE" smtClean="0"/>
              <a:pPr/>
              <a:t>02.12.2021</a:t>
            </a:fld>
            <a:endParaRPr lang="de-DE"/>
          </a:p>
        </p:txBody>
      </p:sp>
      <p:sp>
        <p:nvSpPr>
          <p:cNvPr id="8" name="Fußzeilenplatzhalter 7"/>
          <p:cNvSpPr>
            <a:spLocks noGrp="1"/>
          </p:cNvSpPr>
          <p:nvPr>
            <p:ph type="ftr" sz="quarter" idx="11"/>
          </p:nvPr>
        </p:nvSpPr>
        <p:spPr/>
        <p:txBody>
          <a:bodyPr/>
          <a:lstStyle/>
          <a:p>
            <a:r>
              <a:rPr lang="de-DE"/>
              <a:t>Quelle/ Source:</a:t>
            </a:r>
          </a:p>
        </p:txBody>
      </p:sp>
      <p:sp>
        <p:nvSpPr>
          <p:cNvPr id="9" name="Foliennummernplatzhalter 8"/>
          <p:cNvSpPr>
            <a:spLocks noGrp="1"/>
          </p:cNvSpPr>
          <p:nvPr>
            <p:ph type="sldNum" sz="quarter" idx="12"/>
          </p:nvPr>
        </p:nvSpPr>
        <p:spPr/>
        <p:txBody>
          <a:bodyPr/>
          <a:lstStyle/>
          <a:p>
            <a:fld id="{E510FC77-68E1-476C-AD5B-B75174544990}" type="slidenum">
              <a:rPr lang="de-DE" smtClean="0"/>
              <a:pPr/>
              <a:t>‹Nr.›</a:t>
            </a:fld>
            <a:endParaRPr lang="de-DE"/>
          </a:p>
        </p:txBody>
      </p:sp>
      <p:pic>
        <p:nvPicPr>
          <p:cNvPr id="10" name="Picture 20" descr="logo_iaq2cm"/>
          <p:cNvPicPr>
            <a:picLocks noChangeAspect="1" noChangeArrowheads="1"/>
          </p:cNvPicPr>
          <p:nvPr userDrawn="1"/>
        </p:nvPicPr>
        <p:blipFill>
          <a:blip r:embed="rId2" cstate="print"/>
          <a:srcRect/>
          <a:stretch>
            <a:fillRect/>
          </a:stretch>
        </p:blipFill>
        <p:spPr bwMode="auto">
          <a:xfrm>
            <a:off x="7680325" y="0"/>
            <a:ext cx="1463675" cy="723900"/>
          </a:xfrm>
          <a:prstGeom prst="rect">
            <a:avLst/>
          </a:prstGeom>
          <a:noFill/>
          <a:ln w="9525">
            <a:noFill/>
            <a:miter lim="800000"/>
            <a:headEnd/>
            <a:tailEnd/>
          </a:ln>
        </p:spPr>
      </p:pic>
      <p:pic>
        <p:nvPicPr>
          <p:cNvPr id="12" name="Grafik 17" descr="logo_claim_rgb_g.gif"/>
          <p:cNvPicPr>
            <a:picLocks noChangeAspect="1"/>
          </p:cNvPicPr>
          <p:nvPr userDrawn="1"/>
        </p:nvPicPr>
        <p:blipFill>
          <a:blip r:embed="rId3" cstate="print"/>
          <a:srcRect/>
          <a:stretch>
            <a:fillRect/>
          </a:stretch>
        </p:blipFill>
        <p:spPr bwMode="auto">
          <a:xfrm>
            <a:off x="0" y="0"/>
            <a:ext cx="2051720" cy="794101"/>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68000" y="6356349"/>
            <a:ext cx="7416368" cy="365125"/>
          </a:xfrm>
        </p:spPr>
        <p:txBody>
          <a:bodyPr/>
          <a:lstStyle/>
          <a:p>
            <a:fld id="{292A604E-FC64-49A5-A2F3-04069FC39CD7}" type="datetime1">
              <a:rPr lang="de-DE" smtClean="0"/>
              <a:pPr/>
              <a:t>02.12.2021</a:t>
            </a:fld>
            <a:endParaRPr lang="de-DE"/>
          </a:p>
        </p:txBody>
      </p:sp>
      <p:sp>
        <p:nvSpPr>
          <p:cNvPr id="3" name="Fußzeilenplatzhalter 2"/>
          <p:cNvSpPr>
            <a:spLocks noGrp="1"/>
          </p:cNvSpPr>
          <p:nvPr>
            <p:ph type="ftr" sz="quarter" idx="11"/>
          </p:nvPr>
        </p:nvSpPr>
        <p:spPr>
          <a:xfrm>
            <a:off x="468000" y="6356350"/>
            <a:ext cx="8218800" cy="365125"/>
          </a:xfrm>
        </p:spPr>
        <p:txBody>
          <a:bodyPr/>
          <a:lstStyle>
            <a:lvl1pPr algn="l">
              <a:defRPr sz="1000">
                <a:solidFill>
                  <a:schemeClr val="tx1"/>
                </a:solidFill>
                <a:latin typeface="Arial" pitchFamily="34" charset="0"/>
                <a:cs typeface="Arial" pitchFamily="34" charset="0"/>
              </a:defRPr>
            </a:lvl1pPr>
          </a:lstStyle>
          <a:p>
            <a:r>
              <a:rPr lang="de-DE" dirty="0"/>
              <a:t>Quelle/ Source:</a:t>
            </a:r>
          </a:p>
        </p:txBody>
      </p:sp>
      <p:sp>
        <p:nvSpPr>
          <p:cNvPr id="4" name="Foliennummernplatzhalter 3"/>
          <p:cNvSpPr>
            <a:spLocks noGrp="1"/>
          </p:cNvSpPr>
          <p:nvPr>
            <p:ph type="sldNum" sz="quarter" idx="12"/>
          </p:nvPr>
        </p:nvSpPr>
        <p:spPr/>
        <p:txBody>
          <a:bodyPr/>
          <a:lstStyle/>
          <a:p>
            <a:fld id="{E510FC77-68E1-476C-AD5B-B75174544990}" type="slidenum">
              <a:rPr lang="de-DE" smtClean="0"/>
              <a:pPr/>
              <a:t>‹Nr.›</a:t>
            </a:fld>
            <a:endParaRPr lang="de-DE"/>
          </a:p>
        </p:txBody>
      </p:sp>
      <p:pic>
        <p:nvPicPr>
          <p:cNvPr id="6" name="Picture 20" descr="logo_iaq2cm"/>
          <p:cNvPicPr>
            <a:picLocks noChangeAspect="1" noChangeArrowheads="1"/>
          </p:cNvPicPr>
          <p:nvPr userDrawn="1"/>
        </p:nvPicPr>
        <p:blipFill>
          <a:blip r:embed="rId2" cstate="print"/>
          <a:srcRect/>
          <a:stretch>
            <a:fillRect/>
          </a:stretch>
        </p:blipFill>
        <p:spPr bwMode="auto">
          <a:xfrm>
            <a:off x="7680325" y="0"/>
            <a:ext cx="1463675" cy="723900"/>
          </a:xfrm>
          <a:prstGeom prst="rect">
            <a:avLst/>
          </a:prstGeom>
          <a:noFill/>
          <a:ln w="9525">
            <a:noFill/>
            <a:miter lim="800000"/>
            <a:headEnd/>
            <a:tailEnd/>
          </a:ln>
        </p:spPr>
      </p:pic>
      <p:sp>
        <p:nvSpPr>
          <p:cNvPr id="8" name="Titel 7"/>
          <p:cNvSpPr>
            <a:spLocks noGrp="1"/>
          </p:cNvSpPr>
          <p:nvPr>
            <p:ph type="title"/>
          </p:nvPr>
        </p:nvSpPr>
        <p:spPr>
          <a:xfrm>
            <a:off x="395536" y="836712"/>
            <a:ext cx="8229600" cy="1143000"/>
          </a:xfrm>
        </p:spPr>
        <p:txBody>
          <a:bodyPr>
            <a:normAutofit/>
          </a:bodyPr>
          <a:lstStyle>
            <a:lvl1pPr algn="l">
              <a:defRPr sz="2400" b="1">
                <a:latin typeface="Tahoma" pitchFamily="34" charset="0"/>
                <a:ea typeface="Tahoma" pitchFamily="34" charset="0"/>
                <a:cs typeface="Tahoma" pitchFamily="34" charset="0"/>
              </a:defRPr>
            </a:lvl1pPr>
          </a:lstStyle>
          <a:p>
            <a:r>
              <a:rPr lang="de-DE" dirty="0"/>
              <a:t>Titelmasterformat durch Klicken bearbeiten</a:t>
            </a:r>
          </a:p>
        </p:txBody>
      </p:sp>
      <p:pic>
        <p:nvPicPr>
          <p:cNvPr id="9" name="Grafik 17" descr="logo_claim_rgb_g.gif"/>
          <p:cNvPicPr>
            <a:picLocks noChangeAspect="1"/>
          </p:cNvPicPr>
          <p:nvPr userDrawn="1"/>
        </p:nvPicPr>
        <p:blipFill>
          <a:blip r:embed="rId3" cstate="print"/>
          <a:srcRect/>
          <a:stretch>
            <a:fillRect/>
          </a:stretch>
        </p:blipFill>
        <p:spPr bwMode="auto">
          <a:xfrm>
            <a:off x="0" y="0"/>
            <a:ext cx="2051720" cy="794101"/>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4EF87D09-56CA-4583-B8E5-FF814FA80017}" type="datetime1">
              <a:rPr lang="de-DE" smtClean="0"/>
              <a:pPr/>
              <a:t>02.12.2021</a:t>
            </a:fld>
            <a:endParaRPr lang="de-DE"/>
          </a:p>
        </p:txBody>
      </p:sp>
      <p:sp>
        <p:nvSpPr>
          <p:cNvPr id="6" name="Fußzeilenplatzhalter 5"/>
          <p:cNvSpPr>
            <a:spLocks noGrp="1"/>
          </p:cNvSpPr>
          <p:nvPr>
            <p:ph type="ftr" sz="quarter" idx="11"/>
          </p:nvPr>
        </p:nvSpPr>
        <p:spPr/>
        <p:txBody>
          <a:bodyPr/>
          <a:lstStyle/>
          <a:p>
            <a:r>
              <a:rPr lang="de-DE"/>
              <a:t>Quelle/ Source:</a:t>
            </a:r>
          </a:p>
        </p:txBody>
      </p:sp>
      <p:sp>
        <p:nvSpPr>
          <p:cNvPr id="7" name="Foliennummernplatzhalter 6"/>
          <p:cNvSpPr>
            <a:spLocks noGrp="1"/>
          </p:cNvSpPr>
          <p:nvPr>
            <p:ph type="sldNum" sz="quarter" idx="12"/>
          </p:nvPr>
        </p:nvSpPr>
        <p:spPr/>
        <p:txBody>
          <a:bodyPr/>
          <a:lstStyle/>
          <a:p>
            <a:fld id="{E510FC77-68E1-476C-AD5B-B75174544990}" type="slidenum">
              <a:rPr lang="de-DE" smtClean="0"/>
              <a:pPr/>
              <a:t>‹Nr.›</a:t>
            </a:fld>
            <a:endParaRPr lang="de-DE"/>
          </a:p>
        </p:txBody>
      </p:sp>
      <p:pic>
        <p:nvPicPr>
          <p:cNvPr id="8" name="Picture 20" descr="logo_iaq2cm"/>
          <p:cNvPicPr>
            <a:picLocks noChangeAspect="1" noChangeArrowheads="1"/>
          </p:cNvPicPr>
          <p:nvPr userDrawn="1"/>
        </p:nvPicPr>
        <p:blipFill>
          <a:blip r:embed="rId2" cstate="print"/>
          <a:srcRect/>
          <a:stretch>
            <a:fillRect/>
          </a:stretch>
        </p:blipFill>
        <p:spPr bwMode="auto">
          <a:xfrm>
            <a:off x="7680325" y="0"/>
            <a:ext cx="1463675" cy="723900"/>
          </a:xfrm>
          <a:prstGeom prst="rect">
            <a:avLst/>
          </a:prstGeom>
          <a:noFill/>
          <a:ln w="9525">
            <a:noFill/>
            <a:miter lim="800000"/>
            <a:headEnd/>
            <a:tailEnd/>
          </a:ln>
        </p:spPr>
      </p:pic>
      <p:pic>
        <p:nvPicPr>
          <p:cNvPr id="10" name="Grafik 17" descr="logo_claim_rgb_g.gif"/>
          <p:cNvPicPr>
            <a:picLocks noChangeAspect="1"/>
          </p:cNvPicPr>
          <p:nvPr userDrawn="1"/>
        </p:nvPicPr>
        <p:blipFill>
          <a:blip r:embed="rId3" cstate="print"/>
          <a:srcRect/>
          <a:stretch>
            <a:fillRect/>
          </a:stretch>
        </p:blipFill>
        <p:spPr bwMode="auto">
          <a:xfrm>
            <a:off x="0" y="0"/>
            <a:ext cx="2051720" cy="794101"/>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9B0F8AFD-58A4-4E21-9A9B-A538514040A5}" type="datetime1">
              <a:rPr lang="de-DE" smtClean="0"/>
              <a:pPr/>
              <a:t>02.12.2021</a:t>
            </a:fld>
            <a:endParaRPr lang="de-DE"/>
          </a:p>
        </p:txBody>
      </p:sp>
      <p:sp>
        <p:nvSpPr>
          <p:cNvPr id="6" name="Fußzeilenplatzhalter 5"/>
          <p:cNvSpPr>
            <a:spLocks noGrp="1"/>
          </p:cNvSpPr>
          <p:nvPr>
            <p:ph type="ftr" sz="quarter" idx="11"/>
          </p:nvPr>
        </p:nvSpPr>
        <p:spPr/>
        <p:txBody>
          <a:bodyPr/>
          <a:lstStyle/>
          <a:p>
            <a:r>
              <a:rPr lang="de-DE"/>
              <a:t>Quelle/ Source:</a:t>
            </a:r>
          </a:p>
        </p:txBody>
      </p:sp>
      <p:sp>
        <p:nvSpPr>
          <p:cNvPr id="7" name="Foliennummernplatzhalter 6"/>
          <p:cNvSpPr>
            <a:spLocks noGrp="1"/>
          </p:cNvSpPr>
          <p:nvPr>
            <p:ph type="sldNum" sz="quarter" idx="12"/>
          </p:nvPr>
        </p:nvSpPr>
        <p:spPr/>
        <p:txBody>
          <a:bodyPr/>
          <a:lstStyle/>
          <a:p>
            <a:fld id="{E510FC77-68E1-476C-AD5B-B75174544990}" type="slidenum">
              <a:rPr lang="de-DE" smtClean="0"/>
              <a:pPr/>
              <a:t>‹Nr.›</a:t>
            </a:fld>
            <a:endParaRPr lang="de-DE"/>
          </a:p>
        </p:txBody>
      </p:sp>
      <p:pic>
        <p:nvPicPr>
          <p:cNvPr id="8" name="Picture 20" descr="logo_iaq2cm"/>
          <p:cNvPicPr>
            <a:picLocks noChangeAspect="1" noChangeArrowheads="1"/>
          </p:cNvPicPr>
          <p:nvPr userDrawn="1"/>
        </p:nvPicPr>
        <p:blipFill>
          <a:blip r:embed="rId2" cstate="print"/>
          <a:srcRect/>
          <a:stretch>
            <a:fillRect/>
          </a:stretch>
        </p:blipFill>
        <p:spPr bwMode="auto">
          <a:xfrm>
            <a:off x="7680325" y="0"/>
            <a:ext cx="1463675" cy="723900"/>
          </a:xfrm>
          <a:prstGeom prst="rect">
            <a:avLst/>
          </a:prstGeom>
          <a:noFill/>
          <a:ln w="9525">
            <a:noFill/>
            <a:miter lim="800000"/>
            <a:headEnd/>
            <a:tailEnd/>
          </a:ln>
        </p:spPr>
      </p:pic>
      <p:pic>
        <p:nvPicPr>
          <p:cNvPr id="10" name="Grafik 17" descr="logo_claim_rgb_g.gif"/>
          <p:cNvPicPr>
            <a:picLocks noChangeAspect="1"/>
          </p:cNvPicPr>
          <p:nvPr userDrawn="1"/>
        </p:nvPicPr>
        <p:blipFill>
          <a:blip r:embed="rId3" cstate="print"/>
          <a:srcRect/>
          <a:stretch>
            <a:fillRect/>
          </a:stretch>
        </p:blipFill>
        <p:spPr bwMode="auto">
          <a:xfrm>
            <a:off x="0" y="0"/>
            <a:ext cx="2051720" cy="794101"/>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66C30-EF2F-45AC-AD36-452755A5FDF9}" type="datetime1">
              <a:rPr lang="de-DE" smtClean="0"/>
              <a:pPr/>
              <a:t>02.12.2021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Quelle/ Source:</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0FC77-68E1-476C-AD5B-B75174544990}"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file:///C:\Users\bosch\AppData\Local\Temp\sinn-kranke-mann-europas-ifo-2003.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p:cNvSpPr>
            <a:spLocks noGrp="1"/>
          </p:cNvSpPr>
          <p:nvPr>
            <p:ph type="subTitle" idx="1"/>
          </p:nvPr>
        </p:nvSpPr>
        <p:spPr>
          <a:xfrm>
            <a:off x="395536" y="3933056"/>
            <a:ext cx="7992888" cy="1440160"/>
          </a:xfrm>
        </p:spPr>
        <p:txBody>
          <a:bodyPr>
            <a:normAutofit/>
          </a:bodyPr>
          <a:lstStyle/>
          <a:p>
            <a:r>
              <a:rPr lang="de-DE" sz="1800" b="1" i="0" u="none" strike="noStrike" baseline="0" dirty="0">
                <a:solidFill>
                  <a:schemeClr val="tx1"/>
                </a:solidFill>
              </a:rPr>
              <a:t>Reformbedarf am Arbeitsmarkt? </a:t>
            </a:r>
          </a:p>
          <a:p>
            <a:r>
              <a:rPr lang="de-DE" sz="1800" b="1" dirty="0">
                <a:solidFill>
                  <a:schemeClr val="tx1"/>
                </a:solidFill>
              </a:rPr>
              <a:t>Institut für Soziologie Universität Wien</a:t>
            </a:r>
            <a:endParaRPr lang="de-DE" sz="2000" b="1" i="0" u="none" strike="noStrike" baseline="0" dirty="0">
              <a:solidFill>
                <a:schemeClr val="tx1"/>
              </a:solidFill>
            </a:endParaRPr>
          </a:p>
          <a:p>
            <a:pPr algn="l"/>
            <a:r>
              <a:rPr lang="de-DE" sz="2000" b="1" dirty="0">
                <a:solidFill>
                  <a:schemeClr val="tx1"/>
                </a:solidFill>
              </a:rPr>
              <a:t>web-Konferenz 2.-3.12 2021</a:t>
            </a:r>
            <a:endParaRPr lang="de-DE" sz="2800" b="1" dirty="0">
              <a:solidFill>
                <a:schemeClr val="tx1"/>
              </a:solidFill>
            </a:endParaRPr>
          </a:p>
        </p:txBody>
      </p:sp>
      <p:sp>
        <p:nvSpPr>
          <p:cNvPr id="3" name="Titel 2"/>
          <p:cNvSpPr>
            <a:spLocks noGrp="1"/>
          </p:cNvSpPr>
          <p:nvPr>
            <p:ph type="title"/>
          </p:nvPr>
        </p:nvSpPr>
        <p:spPr>
          <a:xfrm>
            <a:off x="395536" y="2132856"/>
            <a:ext cx="8301608" cy="1921870"/>
          </a:xfrm>
        </p:spPr>
        <p:txBody>
          <a:bodyPr/>
          <a:lstStyle/>
          <a:p>
            <a:br>
              <a:rPr lang="de-DE" b="0" dirty="0"/>
            </a:br>
            <a:r>
              <a:rPr lang="de-DE" b="1" dirty="0">
                <a:effectLst/>
                <a:latin typeface="Calibri" panose="020F0502020204030204" pitchFamily="34" charset="0"/>
                <a:ea typeface="Calibri" panose="020F0502020204030204" pitchFamily="34" charset="0"/>
                <a:cs typeface="Times New Roman" panose="02020603050405020304" pitchFamily="18" charset="0"/>
              </a:rPr>
              <a:t>Haben sich die Versprechen erfüllt? Eine Bilanz der Hartz-Gesetze</a:t>
            </a:r>
            <a:endParaRPr lang="de-DE"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896706-ED37-4D89-A8B9-ABF10B609E1F}"/>
              </a:ext>
            </a:extLst>
          </p:cNvPr>
          <p:cNvSpPr>
            <a:spLocks noGrp="1"/>
          </p:cNvSpPr>
          <p:nvPr>
            <p:ph type="title"/>
          </p:nvPr>
        </p:nvSpPr>
        <p:spPr>
          <a:xfrm>
            <a:off x="0" y="520904"/>
            <a:ext cx="9345216" cy="1143000"/>
          </a:xfrm>
        </p:spPr>
        <p:txBody>
          <a:bodyPr/>
          <a:lstStyle/>
          <a:p>
            <a:r>
              <a:rPr lang="de-DE" dirty="0"/>
              <a:t>Verfall des Durchschnittlohns im Niedriglohnsektor</a:t>
            </a:r>
          </a:p>
        </p:txBody>
      </p:sp>
      <p:sp>
        <p:nvSpPr>
          <p:cNvPr id="3" name="Fußzeilenplatzhalter 2">
            <a:extLst>
              <a:ext uri="{FF2B5EF4-FFF2-40B4-BE49-F238E27FC236}">
                <a16:creationId xmlns:a16="http://schemas.microsoft.com/office/drawing/2014/main" id="{EA1EF281-91E1-4C05-88B4-2931AD97E625}"/>
              </a:ext>
            </a:extLst>
          </p:cNvPr>
          <p:cNvSpPr>
            <a:spLocks noGrp="1"/>
          </p:cNvSpPr>
          <p:nvPr>
            <p:ph type="ftr" sz="quarter" idx="14"/>
          </p:nvPr>
        </p:nvSpPr>
        <p:spPr/>
        <p:txBody>
          <a:bodyPr/>
          <a:lstStyle/>
          <a:p>
            <a:r>
              <a:rPr lang="de-DE" dirty="0"/>
              <a:t>Quelle: (SOEP) Kalina/Weinkopf 2021:  IAQ Report 6/21 </a:t>
            </a:r>
          </a:p>
        </p:txBody>
      </p:sp>
      <p:pic>
        <p:nvPicPr>
          <p:cNvPr id="7" name="Grafik 6">
            <a:extLst>
              <a:ext uri="{FF2B5EF4-FFF2-40B4-BE49-F238E27FC236}">
                <a16:creationId xmlns:a16="http://schemas.microsoft.com/office/drawing/2014/main" id="{6E85C8D7-AA51-4C8C-8064-1EE50ECC16EE}"/>
              </a:ext>
            </a:extLst>
          </p:cNvPr>
          <p:cNvPicPr>
            <a:picLocks noChangeAspect="1"/>
          </p:cNvPicPr>
          <p:nvPr/>
        </p:nvPicPr>
        <p:blipFill>
          <a:blip r:embed="rId2"/>
          <a:stretch>
            <a:fillRect/>
          </a:stretch>
        </p:blipFill>
        <p:spPr>
          <a:xfrm>
            <a:off x="251520" y="1556792"/>
            <a:ext cx="8515116" cy="4752528"/>
          </a:xfrm>
          <a:prstGeom prst="rect">
            <a:avLst/>
          </a:prstGeom>
        </p:spPr>
      </p:pic>
    </p:spTree>
    <p:extLst>
      <p:ext uri="{BB962C8B-B14F-4D97-AF65-F5344CB8AC3E}">
        <p14:creationId xmlns:p14="http://schemas.microsoft.com/office/powerpoint/2010/main" val="770338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CAB9A5-65E2-4719-87B5-AD47AD1DEE46}"/>
              </a:ext>
            </a:extLst>
          </p:cNvPr>
          <p:cNvSpPr>
            <a:spLocks noGrp="1"/>
          </p:cNvSpPr>
          <p:nvPr>
            <p:ph type="title"/>
          </p:nvPr>
        </p:nvSpPr>
        <p:spPr>
          <a:xfrm>
            <a:off x="593039" y="620688"/>
            <a:ext cx="8229600" cy="1143000"/>
          </a:xfrm>
        </p:spPr>
        <p:txBody>
          <a:bodyPr/>
          <a:lstStyle/>
          <a:p>
            <a:r>
              <a:rPr lang="de-DE" dirty="0"/>
              <a:t>Zunahme der Beschäftigung seit 2003 +5,6 </a:t>
            </a:r>
            <a:r>
              <a:rPr lang="de-DE" dirty="0" err="1"/>
              <a:t>Mio</a:t>
            </a:r>
            <a:r>
              <a:rPr lang="de-DE" dirty="0"/>
              <a:t>, Annahme der Arbeitslosigkeit – 1,7 </a:t>
            </a:r>
            <a:r>
              <a:rPr lang="de-DE" dirty="0" err="1"/>
              <a:t>Mio</a:t>
            </a:r>
            <a:endParaRPr lang="de-DE" dirty="0"/>
          </a:p>
        </p:txBody>
      </p:sp>
      <p:sp>
        <p:nvSpPr>
          <p:cNvPr id="3" name="Fußzeilenplatzhalter 2">
            <a:extLst>
              <a:ext uri="{FF2B5EF4-FFF2-40B4-BE49-F238E27FC236}">
                <a16:creationId xmlns:a16="http://schemas.microsoft.com/office/drawing/2014/main" id="{7F4B76FC-8C37-412E-816D-8CB0DC032CAA}"/>
              </a:ext>
            </a:extLst>
          </p:cNvPr>
          <p:cNvSpPr>
            <a:spLocks noGrp="1"/>
          </p:cNvSpPr>
          <p:nvPr>
            <p:ph type="ftr" sz="quarter" idx="14"/>
          </p:nvPr>
        </p:nvSpPr>
        <p:spPr>
          <a:xfrm>
            <a:off x="504000" y="6700734"/>
            <a:ext cx="8182800" cy="45719"/>
          </a:xfrm>
        </p:spPr>
        <p:txBody>
          <a:bodyPr/>
          <a:lstStyle/>
          <a:p>
            <a:endParaRPr lang="de-DE" dirty="0"/>
          </a:p>
        </p:txBody>
      </p:sp>
      <p:pic>
        <p:nvPicPr>
          <p:cNvPr id="5" name="Grafik 4">
            <a:extLst>
              <a:ext uri="{FF2B5EF4-FFF2-40B4-BE49-F238E27FC236}">
                <a16:creationId xmlns:a16="http://schemas.microsoft.com/office/drawing/2014/main" id="{7E0ECD7B-CF9F-41EA-81AF-667368F6EDDD}"/>
              </a:ext>
            </a:extLst>
          </p:cNvPr>
          <p:cNvPicPr>
            <a:picLocks noChangeAspect="1"/>
          </p:cNvPicPr>
          <p:nvPr/>
        </p:nvPicPr>
        <p:blipFill>
          <a:blip r:embed="rId3"/>
          <a:stretch>
            <a:fillRect/>
          </a:stretch>
        </p:blipFill>
        <p:spPr>
          <a:xfrm>
            <a:off x="323529" y="1523643"/>
            <a:ext cx="8373616" cy="5222810"/>
          </a:xfrm>
          <a:prstGeom prst="rect">
            <a:avLst/>
          </a:prstGeom>
        </p:spPr>
      </p:pic>
    </p:spTree>
    <p:extLst>
      <p:ext uri="{BB962C8B-B14F-4D97-AF65-F5344CB8AC3E}">
        <p14:creationId xmlns:p14="http://schemas.microsoft.com/office/powerpoint/2010/main" val="1630873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5657" y="548680"/>
            <a:ext cx="8712968" cy="1440160"/>
          </a:xfrm>
        </p:spPr>
        <p:txBody>
          <a:bodyPr>
            <a:normAutofit/>
          </a:bodyPr>
          <a:lstStyle/>
          <a:p>
            <a:r>
              <a:rPr lang="de-DE" dirty="0"/>
              <a:t>War die Rosskur von Lohnsenkungen wirklich nötig?</a:t>
            </a:r>
            <a:br>
              <a:rPr lang="de-DE" dirty="0"/>
            </a:br>
            <a:endParaRPr lang="de-DE" sz="2000" b="0" dirty="0"/>
          </a:p>
        </p:txBody>
      </p:sp>
      <p:sp>
        <p:nvSpPr>
          <p:cNvPr id="3" name="Fußzeilenplatzhalter 2"/>
          <p:cNvSpPr>
            <a:spLocks noGrp="1"/>
          </p:cNvSpPr>
          <p:nvPr>
            <p:ph type="ftr" sz="quarter" idx="14"/>
          </p:nvPr>
        </p:nvSpPr>
        <p:spPr/>
        <p:txBody>
          <a:bodyPr/>
          <a:lstStyle/>
          <a:p>
            <a:endParaRPr lang="de-DE" dirty="0"/>
          </a:p>
        </p:txBody>
      </p:sp>
      <p:sp>
        <p:nvSpPr>
          <p:cNvPr id="4" name="Rechteck 3"/>
          <p:cNvSpPr/>
          <p:nvPr/>
        </p:nvSpPr>
        <p:spPr>
          <a:xfrm>
            <a:off x="323528" y="1916832"/>
            <a:ext cx="8568951" cy="1323439"/>
          </a:xfrm>
          <a:prstGeom prst="rect">
            <a:avLst/>
          </a:prstGeom>
        </p:spPr>
        <p:txBody>
          <a:bodyPr wrap="square">
            <a:spAutoFit/>
          </a:bodyPr>
          <a:lstStyle/>
          <a:p>
            <a:endParaRPr lang="de-DE" sz="2000" b="1" i="1" dirty="0">
              <a:solidFill>
                <a:schemeClr val="tx2"/>
              </a:solidFill>
            </a:endParaRPr>
          </a:p>
          <a:p>
            <a:endParaRPr lang="de-DE" sz="2000" b="1" i="1" dirty="0">
              <a:solidFill>
                <a:schemeClr val="tx2"/>
              </a:solidFill>
            </a:endParaRPr>
          </a:p>
          <a:p>
            <a:endParaRPr lang="de-DE" sz="2000" b="1" i="1" dirty="0">
              <a:solidFill>
                <a:schemeClr val="tx2"/>
              </a:solidFill>
            </a:endParaRPr>
          </a:p>
          <a:p>
            <a:endParaRPr lang="de-DE" sz="2000" b="1" i="1" dirty="0">
              <a:solidFill>
                <a:schemeClr val="tx2"/>
              </a:solidFill>
            </a:endParaRPr>
          </a:p>
        </p:txBody>
      </p:sp>
      <p:sp>
        <p:nvSpPr>
          <p:cNvPr id="6" name="Rechteck 5"/>
          <p:cNvSpPr/>
          <p:nvPr/>
        </p:nvSpPr>
        <p:spPr>
          <a:xfrm>
            <a:off x="323528" y="1484784"/>
            <a:ext cx="8136904" cy="1015663"/>
          </a:xfrm>
          <a:prstGeom prst="rect">
            <a:avLst/>
          </a:prstGeom>
        </p:spPr>
        <p:txBody>
          <a:bodyPr wrap="square">
            <a:spAutoFit/>
          </a:bodyPr>
          <a:lstStyle/>
          <a:p>
            <a:endParaRPr lang="de-DE" sz="2000" b="1" dirty="0">
              <a:solidFill>
                <a:schemeClr val="tx2"/>
              </a:solidFill>
            </a:endParaRPr>
          </a:p>
          <a:p>
            <a:endParaRPr lang="de-DE" sz="2000" b="1" dirty="0">
              <a:solidFill>
                <a:schemeClr val="tx2"/>
              </a:solidFill>
            </a:endParaRPr>
          </a:p>
          <a:p>
            <a:r>
              <a:rPr lang="de-DE" sz="2000" b="1" dirty="0">
                <a:solidFill>
                  <a:schemeClr val="tx2"/>
                </a:solidFill>
              </a:rPr>
              <a:t> </a:t>
            </a:r>
            <a:r>
              <a:rPr lang="de-DE" dirty="0"/>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57" y="2440052"/>
            <a:ext cx="9217023" cy="3099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143507" y="5445224"/>
            <a:ext cx="8928992" cy="1200329"/>
          </a:xfrm>
          <a:prstGeom prst="rect">
            <a:avLst/>
          </a:prstGeom>
        </p:spPr>
        <p:txBody>
          <a:bodyPr wrap="square">
            <a:spAutoFit/>
          </a:bodyPr>
          <a:lstStyle/>
          <a:p>
            <a:r>
              <a:rPr lang="de-DE" sz="1600" i="1" dirty="0"/>
              <a:t>Gemeinsamer Aufruf der Präsidenten und Direktoren der Wirtschaftsforschungsinstitute vom 12. März 2008</a:t>
            </a:r>
          </a:p>
          <a:p>
            <a:endParaRPr lang="de-DE" sz="1600" i="1" dirty="0"/>
          </a:p>
          <a:p>
            <a:r>
              <a:rPr lang="de-DE" sz="2400" b="1" i="1" dirty="0">
                <a:solidFill>
                  <a:schemeClr val="tx2"/>
                </a:solidFill>
              </a:rPr>
              <a:t>Aber: Keine Warnung vor der kommenden Weltfinanzkrise</a:t>
            </a:r>
          </a:p>
        </p:txBody>
      </p:sp>
      <p:sp>
        <p:nvSpPr>
          <p:cNvPr id="8" name="Rechteck 7"/>
          <p:cNvSpPr/>
          <p:nvPr/>
        </p:nvSpPr>
        <p:spPr>
          <a:xfrm>
            <a:off x="611560" y="1556792"/>
            <a:ext cx="7992888" cy="523220"/>
          </a:xfrm>
          <a:prstGeom prst="rect">
            <a:avLst/>
          </a:prstGeom>
        </p:spPr>
        <p:txBody>
          <a:bodyPr wrap="square">
            <a:spAutoFit/>
          </a:bodyPr>
          <a:lstStyle/>
          <a:p>
            <a:r>
              <a:rPr lang="de-DE" sz="2400" b="1" dirty="0">
                <a:solidFill>
                  <a:schemeClr val="tx2"/>
                </a:solidFill>
              </a:rPr>
              <a:t>Nach Auffassung  von </a:t>
            </a:r>
            <a:r>
              <a:rPr lang="de-DE" sz="2800" b="1" dirty="0">
                <a:solidFill>
                  <a:srgbClr val="7030A0"/>
                </a:solidFill>
              </a:rPr>
              <a:t>Top</a:t>
            </a:r>
            <a:r>
              <a:rPr lang="de-DE" sz="2400" b="1" dirty="0">
                <a:solidFill>
                  <a:schemeClr val="tx2"/>
                </a:solidFill>
              </a:rPr>
              <a:t>-Ökonomen unbedingt</a:t>
            </a:r>
          </a:p>
        </p:txBody>
      </p:sp>
    </p:spTree>
    <p:extLst>
      <p:ext uri="{BB962C8B-B14F-4D97-AF65-F5344CB8AC3E}">
        <p14:creationId xmlns:p14="http://schemas.microsoft.com/office/powerpoint/2010/main" val="1807075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86BFB8-C511-4CC0-8767-39DEC8B597CC}"/>
              </a:ext>
            </a:extLst>
          </p:cNvPr>
          <p:cNvSpPr>
            <a:spLocks noGrp="1"/>
          </p:cNvSpPr>
          <p:nvPr>
            <p:ph type="title"/>
          </p:nvPr>
        </p:nvSpPr>
        <p:spPr>
          <a:xfrm>
            <a:off x="323528" y="573490"/>
            <a:ext cx="10297144" cy="716037"/>
          </a:xfrm>
        </p:spPr>
        <p:txBody>
          <a:bodyPr/>
          <a:lstStyle/>
          <a:p>
            <a:r>
              <a:rPr lang="de-DE" dirty="0"/>
              <a:t> Lohnsenkungen der Grund des  Beschäftigungswunders?</a:t>
            </a:r>
          </a:p>
        </p:txBody>
      </p:sp>
      <p:sp>
        <p:nvSpPr>
          <p:cNvPr id="3" name="Fußzeilenplatzhalter 2">
            <a:extLst>
              <a:ext uri="{FF2B5EF4-FFF2-40B4-BE49-F238E27FC236}">
                <a16:creationId xmlns:a16="http://schemas.microsoft.com/office/drawing/2014/main" id="{011167EF-4001-4424-88F2-DA4353E738AB}"/>
              </a:ext>
            </a:extLst>
          </p:cNvPr>
          <p:cNvSpPr>
            <a:spLocks noGrp="1"/>
          </p:cNvSpPr>
          <p:nvPr>
            <p:ph type="ftr" sz="quarter" idx="14"/>
          </p:nvPr>
        </p:nvSpPr>
        <p:spPr>
          <a:xfrm>
            <a:off x="480600" y="6491920"/>
            <a:ext cx="8182800" cy="365125"/>
          </a:xfrm>
        </p:spPr>
        <p:txBody>
          <a:bodyPr/>
          <a:lstStyle/>
          <a:p>
            <a:r>
              <a:rPr lang="de-DE" dirty="0"/>
              <a:t>:Quelle: IAB Arbeitsmarktspiegel 5/2018</a:t>
            </a:r>
          </a:p>
        </p:txBody>
      </p:sp>
      <p:sp>
        <p:nvSpPr>
          <p:cNvPr id="5" name="Textfeld 4">
            <a:extLst>
              <a:ext uri="{FF2B5EF4-FFF2-40B4-BE49-F238E27FC236}">
                <a16:creationId xmlns:a16="http://schemas.microsoft.com/office/drawing/2014/main" id="{8AF30236-75F0-4F47-B01A-2F3D66B8607A}"/>
              </a:ext>
            </a:extLst>
          </p:cNvPr>
          <p:cNvSpPr txBox="1"/>
          <p:nvPr/>
        </p:nvSpPr>
        <p:spPr>
          <a:xfrm>
            <a:off x="107504" y="1120676"/>
            <a:ext cx="8784976" cy="2308324"/>
          </a:xfrm>
          <a:prstGeom prst="rect">
            <a:avLst/>
          </a:prstGeom>
          <a:noFill/>
        </p:spPr>
        <p:txBody>
          <a:bodyPr wrap="square">
            <a:spAutoFit/>
          </a:bodyPr>
          <a:lstStyle/>
          <a:p>
            <a:pPr marL="342900" indent="-342900">
              <a:buFont typeface="Arial" panose="020B0604020202020204" pitchFamily="34" charset="0"/>
              <a:buChar char="•"/>
            </a:pPr>
            <a:r>
              <a:rPr lang="de-DE" sz="2400" b="1" dirty="0">
                <a:solidFill>
                  <a:schemeClr val="tx2"/>
                </a:solidFill>
              </a:rPr>
              <a:t>Wenn ja, dann hätte der Mindestlohn im Umkehrschluss Beschäftigung vernichten müssen</a:t>
            </a:r>
          </a:p>
          <a:p>
            <a:pPr marL="342900" indent="-342900">
              <a:buFont typeface="Arial" panose="020B0604020202020204" pitchFamily="34" charset="0"/>
              <a:buChar char="•"/>
            </a:pPr>
            <a:r>
              <a:rPr lang="de-DE" sz="2400" b="1" dirty="0">
                <a:solidFill>
                  <a:schemeClr val="tx2"/>
                </a:solidFill>
              </a:rPr>
              <a:t>Evaluation des Mindestlohns keine negativen Beschäftigungs-   </a:t>
            </a:r>
            <a:r>
              <a:rPr lang="de-DE" sz="2400" b="1" dirty="0" err="1">
                <a:solidFill>
                  <a:schemeClr val="tx2"/>
                </a:solidFill>
              </a:rPr>
              <a:t>effekte</a:t>
            </a:r>
            <a:r>
              <a:rPr lang="de-DE" sz="2400" b="1" dirty="0">
                <a:solidFill>
                  <a:schemeClr val="tx2"/>
                </a:solidFill>
              </a:rPr>
              <a:t> – Waterloo für neoliberale Ökonomen und Kernargument der Hartz-Gesetze</a:t>
            </a:r>
          </a:p>
          <a:p>
            <a:endParaRPr lang="de-DE" sz="2400" b="1" dirty="0">
              <a:solidFill>
                <a:schemeClr val="tx2"/>
              </a:solidFill>
            </a:endParaRPr>
          </a:p>
        </p:txBody>
      </p:sp>
      <p:pic>
        <p:nvPicPr>
          <p:cNvPr id="6" name="Picture 3">
            <a:extLst>
              <a:ext uri="{FF2B5EF4-FFF2-40B4-BE49-F238E27FC236}">
                <a16:creationId xmlns:a16="http://schemas.microsoft.com/office/drawing/2014/main" id="{2720EBBB-2DF1-4B44-A35E-27EDA8F1B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068960"/>
            <a:ext cx="7056784" cy="3494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8608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154E74-5C69-4FC1-AFEF-DFE57350CC2F}"/>
              </a:ext>
            </a:extLst>
          </p:cNvPr>
          <p:cNvSpPr>
            <a:spLocks noGrp="1"/>
          </p:cNvSpPr>
          <p:nvPr>
            <p:ph type="title"/>
          </p:nvPr>
        </p:nvSpPr>
        <p:spPr>
          <a:xfrm>
            <a:off x="504000" y="1340768"/>
            <a:ext cx="8229600" cy="1143000"/>
          </a:xfrm>
        </p:spPr>
        <p:txBody>
          <a:bodyPr>
            <a:normAutofit fontScale="90000"/>
          </a:bodyPr>
          <a:lstStyle/>
          <a:p>
            <a:r>
              <a:rPr lang="de-DE" dirty="0"/>
              <a:t>War Deutschland international nicht wettbewerbsfähig?</a:t>
            </a:r>
            <a:br>
              <a:rPr lang="de-DE" dirty="0"/>
            </a:br>
            <a:br>
              <a:rPr lang="de-DE" sz="2000" dirty="0">
                <a:solidFill>
                  <a:schemeClr val="tx2"/>
                </a:solidFill>
              </a:rPr>
            </a:br>
            <a:r>
              <a:rPr lang="de-DE" sz="2000" dirty="0">
                <a:solidFill>
                  <a:schemeClr val="tx2"/>
                </a:solidFill>
              </a:rPr>
              <a:t>- Nach Wiedervereinigung nur geringe </a:t>
            </a:r>
            <a:r>
              <a:rPr lang="de-DE" sz="2000" dirty="0" err="1">
                <a:solidFill>
                  <a:schemeClr val="tx2"/>
                </a:solidFill>
              </a:rPr>
              <a:t>Leistungsbilanzübersschüsse</a:t>
            </a:r>
            <a:br>
              <a:rPr lang="de-DE" sz="2000" dirty="0">
                <a:solidFill>
                  <a:schemeClr val="tx2"/>
                </a:solidFill>
              </a:rPr>
            </a:br>
            <a:r>
              <a:rPr lang="de-DE" sz="2000" dirty="0">
                <a:solidFill>
                  <a:schemeClr val="tx2"/>
                </a:solidFill>
              </a:rPr>
              <a:t>- Ab 2000 rasche Zunahme der Überschüsse: </a:t>
            </a:r>
            <a:r>
              <a:rPr lang="de-DE" sz="2000" dirty="0">
                <a:solidFill>
                  <a:srgbClr val="FF0000"/>
                </a:solidFill>
              </a:rPr>
              <a:t>Bekämpfung eines Problems, das wir gar nicht hatten</a:t>
            </a:r>
            <a:br>
              <a:rPr lang="de-DE" sz="2000" dirty="0">
                <a:solidFill>
                  <a:schemeClr val="tx2"/>
                </a:solidFill>
              </a:rPr>
            </a:br>
            <a:r>
              <a:rPr lang="de-DE" sz="2000" dirty="0">
                <a:solidFill>
                  <a:schemeClr val="tx2"/>
                </a:solidFill>
              </a:rPr>
              <a:t>- Wachsende deutsche Überschüsse angefeuert durch die Agenda 2010 ein Grund für die Schieflage in der Euro-Zone</a:t>
            </a:r>
            <a:br>
              <a:rPr lang="de-DE" sz="2000" dirty="0">
                <a:solidFill>
                  <a:schemeClr val="tx2"/>
                </a:solidFill>
              </a:rPr>
            </a:br>
            <a:endParaRPr lang="de-DE" dirty="0">
              <a:solidFill>
                <a:schemeClr val="tx2"/>
              </a:solidFill>
            </a:endParaRPr>
          </a:p>
        </p:txBody>
      </p:sp>
      <p:sp>
        <p:nvSpPr>
          <p:cNvPr id="3" name="Fußzeilenplatzhalter 2">
            <a:extLst>
              <a:ext uri="{FF2B5EF4-FFF2-40B4-BE49-F238E27FC236}">
                <a16:creationId xmlns:a16="http://schemas.microsoft.com/office/drawing/2014/main" id="{4F3621A4-6F4A-4620-A0DE-92EDEB51E68D}"/>
              </a:ext>
            </a:extLst>
          </p:cNvPr>
          <p:cNvSpPr>
            <a:spLocks noGrp="1"/>
          </p:cNvSpPr>
          <p:nvPr>
            <p:ph type="ftr" sz="quarter" idx="14"/>
          </p:nvPr>
        </p:nvSpPr>
        <p:spPr/>
        <p:txBody>
          <a:bodyPr/>
          <a:lstStyle/>
          <a:p>
            <a:r>
              <a:rPr lang="de-DE" dirty="0"/>
              <a:t>:</a:t>
            </a:r>
          </a:p>
        </p:txBody>
      </p:sp>
      <p:pic>
        <p:nvPicPr>
          <p:cNvPr id="5" name="Grafik 4">
            <a:extLst>
              <a:ext uri="{FF2B5EF4-FFF2-40B4-BE49-F238E27FC236}">
                <a16:creationId xmlns:a16="http://schemas.microsoft.com/office/drawing/2014/main" id="{0993DA10-E8FB-456D-BA40-7447D3D1F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384" y="3068960"/>
            <a:ext cx="8373616" cy="3677492"/>
          </a:xfrm>
          <a:prstGeom prst="rect">
            <a:avLst/>
          </a:prstGeom>
        </p:spPr>
      </p:pic>
    </p:spTree>
    <p:extLst>
      <p:ext uri="{BB962C8B-B14F-4D97-AF65-F5344CB8AC3E}">
        <p14:creationId xmlns:p14="http://schemas.microsoft.com/office/powerpoint/2010/main" val="2803376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2832" y="602481"/>
            <a:ext cx="8229600" cy="1143000"/>
          </a:xfrm>
        </p:spPr>
        <p:txBody>
          <a:bodyPr>
            <a:normAutofit/>
          </a:bodyPr>
          <a:lstStyle/>
          <a:p>
            <a:pPr algn="l"/>
            <a:r>
              <a:rPr lang="de-DE" sz="2800" b="1" dirty="0"/>
              <a:t>Wachstum in DE weitgehend exportgetrieben</a:t>
            </a:r>
          </a:p>
        </p:txBody>
      </p:sp>
      <p:sp>
        <p:nvSpPr>
          <p:cNvPr id="5" name="Fußzeilenplatzhalter 4"/>
          <p:cNvSpPr>
            <a:spLocks noGrp="1"/>
          </p:cNvSpPr>
          <p:nvPr>
            <p:ph type="ftr" sz="quarter" idx="11"/>
          </p:nvPr>
        </p:nvSpPr>
        <p:spPr>
          <a:xfrm>
            <a:off x="3059832" y="6508004"/>
            <a:ext cx="2895600" cy="365125"/>
          </a:xfrm>
        </p:spPr>
        <p:txBody>
          <a:bodyPr/>
          <a:lstStyle/>
          <a:p>
            <a:r>
              <a:rPr lang="de-DE" i="1" dirty="0">
                <a:solidFill>
                  <a:schemeClr val="tx1"/>
                </a:solidFill>
              </a:rPr>
              <a:t>Quelle IMK Report  149, 2019</a:t>
            </a:r>
          </a:p>
        </p:txBody>
      </p:sp>
      <p:pic>
        <p:nvPicPr>
          <p:cNvPr id="2051"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0816" y="3284983"/>
            <a:ext cx="4001846" cy="3595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88024" y="3429000"/>
            <a:ext cx="4001846" cy="3261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p:cNvSpPr/>
          <p:nvPr/>
        </p:nvSpPr>
        <p:spPr>
          <a:xfrm>
            <a:off x="251520" y="1340768"/>
            <a:ext cx="8892480" cy="1569660"/>
          </a:xfrm>
          <a:prstGeom prst="rect">
            <a:avLst/>
          </a:prstGeom>
        </p:spPr>
        <p:txBody>
          <a:bodyPr wrap="square">
            <a:spAutoFit/>
          </a:bodyPr>
          <a:lstStyle/>
          <a:p>
            <a:pPr marL="342900" indent="-342900">
              <a:buFont typeface="Arial" panose="020B0604020202020204" pitchFamily="34" charset="0"/>
              <a:buChar char="•"/>
            </a:pPr>
            <a:r>
              <a:rPr lang="de-DE" sz="2400" b="1" dirty="0">
                <a:solidFill>
                  <a:schemeClr val="tx2"/>
                </a:solidFill>
              </a:rPr>
              <a:t>Binnennachfrage wurde geringes Lohnwachstum und Abbau öffentlich Investitionen ruiniert </a:t>
            </a:r>
          </a:p>
          <a:p>
            <a:pPr marL="342900" indent="-342900">
              <a:buFont typeface="Arial" panose="020B0604020202020204" pitchFamily="34" charset="0"/>
              <a:buChar char="•"/>
            </a:pPr>
            <a:r>
              <a:rPr lang="de-DE" sz="2400" b="1" dirty="0">
                <a:solidFill>
                  <a:schemeClr val="tx2"/>
                </a:solidFill>
              </a:rPr>
              <a:t>Wachstum durch innovative Industrie exportgetrieben </a:t>
            </a:r>
          </a:p>
          <a:p>
            <a:pPr marL="342900" indent="-342900">
              <a:buFont typeface="Arial" panose="020B0604020202020204" pitchFamily="34" charset="0"/>
              <a:buChar char="•"/>
            </a:pPr>
            <a:r>
              <a:rPr lang="de-DE" sz="2400" b="1" dirty="0">
                <a:solidFill>
                  <a:schemeClr val="tx2"/>
                </a:solidFill>
              </a:rPr>
              <a:t>Erst ab 2010 leichte Erholung der Binnennachfrage </a:t>
            </a:r>
          </a:p>
        </p:txBody>
      </p:sp>
    </p:spTree>
    <p:extLst>
      <p:ext uri="{BB962C8B-B14F-4D97-AF65-F5344CB8AC3E}">
        <p14:creationId xmlns:p14="http://schemas.microsoft.com/office/powerpoint/2010/main" val="3645760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gray">
          <a:xfrm>
            <a:off x="971600" y="663458"/>
            <a:ext cx="92890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2863" algn="ctr">
                <a:solidFill>
                  <a:srgbClr val="000000"/>
                </a:solidFill>
                <a:miter lim="800000"/>
                <a:headEnd/>
                <a:tailEnd/>
              </a14:hiddenLine>
            </a:ext>
          </a:extLst>
        </p:spPr>
        <p:txBody>
          <a:bodyPr wrap="square">
            <a:spAutoFit/>
          </a:bodyPr>
          <a:lstStyle>
            <a:lvl1pPr marL="647700" indent="-723900" eaLnBrk="0" hangingPunct="0">
              <a:tabLst>
                <a:tab pos="723900" algn="l"/>
              </a:tabLst>
              <a:defRPr sz="2000">
                <a:solidFill>
                  <a:schemeClr val="tx1"/>
                </a:solidFill>
                <a:latin typeface="Arial" charset="0"/>
                <a:cs typeface="Arial" charset="0"/>
              </a:defRPr>
            </a:lvl1pPr>
            <a:lvl2pPr marL="742950" indent="-285750" eaLnBrk="0" hangingPunct="0">
              <a:tabLst>
                <a:tab pos="723900" algn="l"/>
              </a:tabLst>
              <a:defRPr sz="2000">
                <a:solidFill>
                  <a:schemeClr val="tx1"/>
                </a:solidFill>
                <a:latin typeface="Arial" charset="0"/>
                <a:cs typeface="Arial" charset="0"/>
              </a:defRPr>
            </a:lvl2pPr>
            <a:lvl3pPr marL="1143000" indent="-228600" eaLnBrk="0" hangingPunct="0">
              <a:tabLst>
                <a:tab pos="723900" algn="l"/>
              </a:tabLst>
              <a:defRPr sz="2000">
                <a:solidFill>
                  <a:schemeClr val="tx1"/>
                </a:solidFill>
                <a:latin typeface="Arial" charset="0"/>
                <a:cs typeface="Arial" charset="0"/>
              </a:defRPr>
            </a:lvl3pPr>
            <a:lvl4pPr marL="1600200" indent="-228600" eaLnBrk="0" hangingPunct="0">
              <a:tabLst>
                <a:tab pos="723900" algn="l"/>
              </a:tabLst>
              <a:defRPr sz="2000">
                <a:solidFill>
                  <a:schemeClr val="tx1"/>
                </a:solidFill>
                <a:latin typeface="Arial" charset="0"/>
                <a:cs typeface="Arial" charset="0"/>
              </a:defRPr>
            </a:lvl4pPr>
            <a:lvl5pPr marL="2057400" indent="-228600" eaLnBrk="0" hangingPunct="0">
              <a:tabLst>
                <a:tab pos="723900" algn="l"/>
              </a:tabLst>
              <a:defRPr sz="2000">
                <a:solidFill>
                  <a:schemeClr val="tx1"/>
                </a:solidFill>
                <a:latin typeface="Arial" charset="0"/>
                <a:cs typeface="Arial" charset="0"/>
              </a:defRPr>
            </a:lvl5pPr>
            <a:lvl6pPr marL="2514600" indent="-228600" eaLnBrk="0" fontAlgn="base" hangingPunct="0">
              <a:spcBef>
                <a:spcPct val="0"/>
              </a:spcBef>
              <a:spcAft>
                <a:spcPct val="0"/>
              </a:spcAft>
              <a:tabLst>
                <a:tab pos="723900" algn="l"/>
              </a:tabLst>
              <a:defRPr sz="2000">
                <a:solidFill>
                  <a:schemeClr val="tx1"/>
                </a:solidFill>
                <a:latin typeface="Arial" charset="0"/>
                <a:cs typeface="Arial" charset="0"/>
              </a:defRPr>
            </a:lvl6pPr>
            <a:lvl7pPr marL="2971800" indent="-228600" eaLnBrk="0" fontAlgn="base" hangingPunct="0">
              <a:spcBef>
                <a:spcPct val="0"/>
              </a:spcBef>
              <a:spcAft>
                <a:spcPct val="0"/>
              </a:spcAft>
              <a:tabLst>
                <a:tab pos="723900" algn="l"/>
              </a:tabLst>
              <a:defRPr sz="2000">
                <a:solidFill>
                  <a:schemeClr val="tx1"/>
                </a:solidFill>
                <a:latin typeface="Arial" charset="0"/>
                <a:cs typeface="Arial" charset="0"/>
              </a:defRPr>
            </a:lvl7pPr>
            <a:lvl8pPr marL="3429000" indent="-228600" eaLnBrk="0" fontAlgn="base" hangingPunct="0">
              <a:spcBef>
                <a:spcPct val="0"/>
              </a:spcBef>
              <a:spcAft>
                <a:spcPct val="0"/>
              </a:spcAft>
              <a:tabLst>
                <a:tab pos="723900" algn="l"/>
              </a:tabLst>
              <a:defRPr sz="2000">
                <a:solidFill>
                  <a:schemeClr val="tx1"/>
                </a:solidFill>
                <a:latin typeface="Arial" charset="0"/>
                <a:cs typeface="Arial" charset="0"/>
              </a:defRPr>
            </a:lvl8pPr>
            <a:lvl9pPr marL="3886200" indent="-228600" eaLnBrk="0" fontAlgn="base" hangingPunct="0">
              <a:spcBef>
                <a:spcPct val="0"/>
              </a:spcBef>
              <a:spcAft>
                <a:spcPct val="0"/>
              </a:spcAft>
              <a:tabLst>
                <a:tab pos="723900" algn="l"/>
              </a:tabLst>
              <a:defRPr sz="2000">
                <a:solidFill>
                  <a:schemeClr val="tx1"/>
                </a:solidFill>
                <a:latin typeface="Arial" charset="0"/>
                <a:cs typeface="Arial" charset="0"/>
              </a:defRPr>
            </a:lvl9pPr>
          </a:lstStyle>
          <a:p>
            <a:r>
              <a:rPr lang="de-DE" sz="2800" b="1" dirty="0">
                <a:latin typeface="Tahoma" panose="020B0604030504040204" pitchFamily="34" charset="0"/>
                <a:ea typeface="Tahoma" panose="020B0604030504040204" pitchFamily="34" charset="0"/>
                <a:cs typeface="Tahoma" panose="020B0604030504040204" pitchFamily="34" charset="0"/>
              </a:rPr>
              <a:t>Kahlschlag in der Weiterbildung (WB)</a:t>
            </a:r>
            <a:endParaRPr lang="de-DE" altLang="de-DE" sz="27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1747" name="Text Box 3"/>
          <p:cNvSpPr txBox="1">
            <a:spLocks noChangeArrowheads="1"/>
          </p:cNvSpPr>
          <p:nvPr/>
        </p:nvSpPr>
        <p:spPr bwMode="auto">
          <a:xfrm>
            <a:off x="449386" y="1186678"/>
            <a:ext cx="8245227" cy="5570756"/>
          </a:xfrm>
          <a:prstGeom prst="rect">
            <a:avLst/>
          </a:prstGeom>
          <a:noFill/>
          <a:ln>
            <a:noFill/>
          </a:ln>
        </p:spPr>
        <p:txBody>
          <a:bodyPr wrap="square">
            <a:spAutoFit/>
          </a:bodyPr>
          <a:lstStyle>
            <a:lvl1pPr marL="534988" indent="-534988"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342900" indent="-342900">
              <a:spcBef>
                <a:spcPts val="1200"/>
              </a:spcBef>
              <a:buFontTx/>
              <a:buChar char="-"/>
            </a:pPr>
            <a:r>
              <a:rPr lang="de-DE" sz="2400" b="1" dirty="0">
                <a:solidFill>
                  <a:schemeClr val="tx2"/>
                </a:solidFill>
                <a:latin typeface="+mn-lt"/>
              </a:rPr>
              <a:t>Vorrang der Vermittlung vor WB (</a:t>
            </a:r>
            <a:r>
              <a:rPr lang="de-DE" sz="2400" b="1" dirty="0" err="1">
                <a:solidFill>
                  <a:schemeClr val="tx2"/>
                </a:solidFill>
                <a:latin typeface="+mn-lt"/>
              </a:rPr>
              <a:t>work</a:t>
            </a:r>
            <a:r>
              <a:rPr lang="de-DE" sz="2400" b="1" dirty="0">
                <a:solidFill>
                  <a:schemeClr val="tx2"/>
                </a:solidFill>
                <a:latin typeface="+mn-lt"/>
              </a:rPr>
              <a:t> </a:t>
            </a:r>
            <a:r>
              <a:rPr lang="de-DE" sz="2400" b="1" dirty="0" err="1">
                <a:solidFill>
                  <a:schemeClr val="tx2"/>
                </a:solidFill>
                <a:latin typeface="+mn-lt"/>
              </a:rPr>
              <a:t>first</a:t>
            </a:r>
            <a:r>
              <a:rPr lang="de-DE" sz="2400" b="1" dirty="0">
                <a:solidFill>
                  <a:schemeClr val="tx2"/>
                </a:solidFill>
                <a:latin typeface="+mn-lt"/>
              </a:rPr>
              <a:t>): </a:t>
            </a:r>
            <a:r>
              <a:rPr lang="de-DE" b="1" dirty="0">
                <a:solidFill>
                  <a:schemeClr val="tx2"/>
                </a:solidFill>
                <a:latin typeface="+mn-lt"/>
              </a:rPr>
              <a:t>Restriktive Vergabe von Gutscheinen für WB: Grund negative Evaluationen aus den 90er Jahren</a:t>
            </a:r>
          </a:p>
          <a:p>
            <a:pPr marL="342900" indent="-342900">
              <a:spcBef>
                <a:spcPts val="1200"/>
              </a:spcBef>
              <a:buFontTx/>
              <a:buChar char="-"/>
            </a:pPr>
            <a:r>
              <a:rPr lang="de-DE" sz="2400" b="1" dirty="0">
                <a:solidFill>
                  <a:schemeClr val="tx2"/>
                </a:solidFill>
                <a:latin typeface="+mn-lt"/>
              </a:rPr>
              <a:t> Starker Rückgang der Teilnehmerzahlen: Fast nur Förderung  von kurzen „Fast-Food-Maßnahmen“</a:t>
            </a:r>
          </a:p>
          <a:p>
            <a:pPr marL="342900" indent="-342900">
              <a:spcBef>
                <a:spcPts val="1200"/>
              </a:spcBef>
              <a:buFontTx/>
              <a:buChar char="-"/>
            </a:pPr>
            <a:r>
              <a:rPr lang="de-DE" sz="2400" b="1" dirty="0">
                <a:solidFill>
                  <a:schemeClr val="tx2"/>
                </a:solidFill>
                <a:latin typeface="+mn-lt"/>
              </a:rPr>
              <a:t>Neuere Evaluationen belegen positive Beschäftigungs- und Einkommenseffekte abschlussbezogener WB</a:t>
            </a:r>
          </a:p>
          <a:p>
            <a:pPr marL="342900" indent="-342900">
              <a:spcBef>
                <a:spcPts val="1200"/>
              </a:spcBef>
              <a:buFontTx/>
              <a:buChar char="-"/>
            </a:pPr>
            <a:r>
              <a:rPr lang="de-DE" sz="2400" b="1" dirty="0">
                <a:solidFill>
                  <a:srgbClr val="FF0000"/>
                </a:solidFill>
                <a:latin typeface="+mn-lt"/>
              </a:rPr>
              <a:t>Wegen Fachkräftemangel </a:t>
            </a:r>
            <a:r>
              <a:rPr lang="de-DE" sz="2400" b="1" dirty="0">
                <a:solidFill>
                  <a:schemeClr val="tx2"/>
                </a:solidFill>
                <a:latin typeface="+mn-lt"/>
              </a:rPr>
              <a:t>seit 2007 langsame Trendwende - </a:t>
            </a:r>
            <a:r>
              <a:rPr lang="de-DE" b="1" i="1" dirty="0">
                <a:solidFill>
                  <a:srgbClr val="FF0000"/>
                </a:solidFill>
                <a:latin typeface="+mn-lt"/>
              </a:rPr>
              <a:t>neue Förderprogramme (Wegebau, IFLAS und Zukunftsstarter,  </a:t>
            </a:r>
            <a:r>
              <a:rPr lang="de-DE" b="1" i="1" dirty="0" err="1">
                <a:solidFill>
                  <a:srgbClr val="FF0000"/>
                </a:solidFill>
                <a:latin typeface="+mn-lt"/>
              </a:rPr>
              <a:t>WB‘s</a:t>
            </a:r>
            <a:r>
              <a:rPr lang="de-DE" b="1" i="1" dirty="0">
                <a:solidFill>
                  <a:srgbClr val="FF0000"/>
                </a:solidFill>
                <a:latin typeface="+mn-lt"/>
              </a:rPr>
              <a:t>-prämie von 2500 €, längerer ALG I Bezug bei WB-Teilnahme, </a:t>
            </a:r>
            <a:r>
              <a:rPr lang="de-DE" sz="2000" b="1" dirty="0">
                <a:solidFill>
                  <a:srgbClr val="FF0000"/>
                </a:solidFill>
                <a:latin typeface="+mn-lt"/>
              </a:rPr>
              <a:t>Flächendeckende Weiterbildungsberatung</a:t>
            </a:r>
            <a:endParaRPr lang="de-DE" b="1" i="1" dirty="0">
              <a:solidFill>
                <a:srgbClr val="FF0000"/>
              </a:solidFill>
              <a:latin typeface="+mn-lt"/>
            </a:endParaRPr>
          </a:p>
          <a:p>
            <a:pPr marL="342900" indent="-342900">
              <a:spcBef>
                <a:spcPts val="1200"/>
              </a:spcBef>
              <a:buFontTx/>
              <a:buChar char="-"/>
            </a:pPr>
            <a:r>
              <a:rPr lang="de-DE" sz="2400" b="1" dirty="0">
                <a:solidFill>
                  <a:srgbClr val="FF0000"/>
                </a:solidFill>
                <a:latin typeface="+mn-lt"/>
              </a:rPr>
              <a:t>Völlige Kehrtwende mit Koalitionsvereinbarung 2021</a:t>
            </a:r>
            <a:r>
              <a:rPr lang="de-DE" sz="2400" b="1" dirty="0">
                <a:solidFill>
                  <a:schemeClr val="tx2"/>
                </a:solidFill>
                <a:latin typeface="+mn-lt"/>
              </a:rPr>
              <a:t>: Vorrang von Weiterbildung vor</a:t>
            </a:r>
            <a:r>
              <a:rPr lang="de-DE" sz="2400" b="1" i="1" dirty="0">
                <a:solidFill>
                  <a:schemeClr val="tx2"/>
                </a:solidFill>
                <a:latin typeface="+mn-lt"/>
              </a:rPr>
              <a:t> </a:t>
            </a:r>
            <a:r>
              <a:rPr lang="de-DE" sz="2400" b="1" dirty="0">
                <a:solidFill>
                  <a:schemeClr val="tx2"/>
                </a:solidFill>
                <a:latin typeface="+mn-lt"/>
              </a:rPr>
              <a:t>Vermittlung, Erhöhung des Arbeitsgelds um 150 € pro Monat für Teilnehmer, </a:t>
            </a:r>
            <a:endParaRPr lang="de-DE" sz="2400" b="1" dirty="0">
              <a:solidFill>
                <a:schemeClr val="tx2"/>
              </a:solidFill>
            </a:endParaRPr>
          </a:p>
        </p:txBody>
      </p:sp>
    </p:spTree>
    <p:extLst>
      <p:ext uri="{BB962C8B-B14F-4D97-AF65-F5344CB8AC3E}">
        <p14:creationId xmlns:p14="http://schemas.microsoft.com/office/powerpoint/2010/main" val="2104302670"/>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052736"/>
            <a:ext cx="8496944" cy="792088"/>
          </a:xfrm>
        </p:spPr>
        <p:txBody>
          <a:bodyPr>
            <a:noAutofit/>
          </a:bodyPr>
          <a:lstStyle/>
          <a:p>
            <a:r>
              <a:rPr lang="de-DE" dirty="0"/>
              <a:t>Bestand von Teilnehmern in Maßnahmen zur Förderung der beruflichen WB (2000 - Oktober 2018)</a:t>
            </a:r>
            <a:br>
              <a:rPr lang="de-DE" dirty="0"/>
            </a:br>
            <a:endParaRPr lang="de-DE" dirty="0"/>
          </a:p>
        </p:txBody>
      </p:sp>
      <p:sp>
        <p:nvSpPr>
          <p:cNvPr id="3" name="Fußzeilenplatzhalter 2"/>
          <p:cNvSpPr>
            <a:spLocks noGrp="1"/>
          </p:cNvSpPr>
          <p:nvPr>
            <p:ph type="ftr" sz="quarter" idx="14"/>
          </p:nvPr>
        </p:nvSpPr>
        <p:spPr>
          <a:xfrm>
            <a:off x="467544" y="6515391"/>
            <a:ext cx="3563944" cy="365125"/>
          </a:xfrm>
        </p:spPr>
        <p:txBody>
          <a:bodyPr/>
          <a:lstStyle/>
          <a:p>
            <a:r>
              <a:rPr lang="de-DE" dirty="0"/>
              <a:t>Quelle: BA (Januar 2019), Datenzentrum Statistik</a:t>
            </a:r>
          </a:p>
        </p:txBody>
      </p:sp>
      <p:graphicFrame>
        <p:nvGraphicFramePr>
          <p:cNvPr id="4" name="Tabelle 3"/>
          <p:cNvGraphicFramePr>
            <a:graphicFrameLocks noGrp="1"/>
          </p:cNvGraphicFramePr>
          <p:nvPr/>
        </p:nvGraphicFramePr>
        <p:xfrm>
          <a:off x="683568" y="1772816"/>
          <a:ext cx="7920880" cy="4450621"/>
        </p:xfrm>
        <a:graphic>
          <a:graphicData uri="http://schemas.openxmlformats.org/drawingml/2006/table">
            <a:tbl>
              <a:tblPr firstRow="1" firstCol="1" bandRow="1">
                <a:tableStyleId>{BC89EF96-8CEA-46FF-86C4-4CE0E7609802}</a:tableStyleId>
              </a:tblPr>
              <a:tblGrid>
                <a:gridCol w="2497575">
                  <a:extLst>
                    <a:ext uri="{9D8B030D-6E8A-4147-A177-3AD203B41FA5}">
                      <a16:colId xmlns:a16="http://schemas.microsoft.com/office/drawing/2014/main" val="20000"/>
                    </a:ext>
                  </a:extLst>
                </a:gridCol>
                <a:gridCol w="2354856">
                  <a:extLst>
                    <a:ext uri="{9D8B030D-6E8A-4147-A177-3AD203B41FA5}">
                      <a16:colId xmlns:a16="http://schemas.microsoft.com/office/drawing/2014/main" val="20001"/>
                    </a:ext>
                  </a:extLst>
                </a:gridCol>
                <a:gridCol w="3068449">
                  <a:extLst>
                    <a:ext uri="{9D8B030D-6E8A-4147-A177-3AD203B41FA5}">
                      <a16:colId xmlns:a16="http://schemas.microsoft.com/office/drawing/2014/main" val="20002"/>
                    </a:ext>
                  </a:extLst>
                </a:gridCol>
              </a:tblGrid>
              <a:tr h="807572">
                <a:tc>
                  <a:txBody>
                    <a:bodyPr/>
                    <a:lstStyle/>
                    <a:p>
                      <a:pPr algn="ctr">
                        <a:lnSpc>
                          <a:spcPct val="115000"/>
                        </a:lnSpc>
                        <a:spcAft>
                          <a:spcPts val="0"/>
                        </a:spcAft>
                      </a:pPr>
                      <a:r>
                        <a:rPr lang="de-DE" sz="2400" dirty="0">
                          <a:effectLst/>
                          <a:latin typeface="+mn-lt"/>
                          <a:cs typeface="Arial" panose="020B0604020202020204" pitchFamily="34" charset="0"/>
                        </a:rPr>
                        <a:t> </a:t>
                      </a:r>
                      <a:endParaRPr lang="de-DE" sz="24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de-DE" sz="2400" dirty="0">
                          <a:effectLst/>
                          <a:latin typeface="+mn-lt"/>
                          <a:cs typeface="Arial" panose="020B0604020202020204" pitchFamily="34" charset="0"/>
                        </a:rPr>
                        <a:t>Teilnehmer insgesamt</a:t>
                      </a:r>
                      <a:endParaRPr lang="de-DE" sz="24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de-DE" sz="2400" dirty="0">
                          <a:effectLst/>
                          <a:latin typeface="+mn-lt"/>
                          <a:cs typeface="Arial" panose="020B0604020202020204" pitchFamily="34" charset="0"/>
                        </a:rPr>
                        <a:t>Teilnehmer mit Abschluss in %</a:t>
                      </a:r>
                      <a:endParaRPr lang="de-DE" sz="24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403786">
                <a:tc>
                  <a:txBody>
                    <a:bodyPr/>
                    <a:lstStyle/>
                    <a:p>
                      <a:pPr>
                        <a:lnSpc>
                          <a:spcPct val="115000"/>
                        </a:lnSpc>
                        <a:spcAft>
                          <a:spcPts val="0"/>
                        </a:spcAft>
                      </a:pPr>
                      <a:r>
                        <a:rPr lang="de-DE" sz="2400" dirty="0">
                          <a:effectLst/>
                          <a:latin typeface="+mn-lt"/>
                          <a:cs typeface="Arial" panose="020B0604020202020204" pitchFamily="34" charset="0"/>
                        </a:rPr>
                        <a:t>2000</a:t>
                      </a:r>
                      <a:endParaRPr lang="de-DE" sz="24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de-DE" sz="2400" b="1" dirty="0">
                          <a:effectLst/>
                          <a:latin typeface="+mn-lt"/>
                          <a:cs typeface="Arial" panose="020B0604020202020204" pitchFamily="34" charset="0"/>
                        </a:rPr>
                        <a:t>356.768</a:t>
                      </a:r>
                      <a:endParaRPr lang="de-DE" sz="2400" b="1"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de-DE" sz="2400" b="1" dirty="0">
                          <a:effectLst/>
                          <a:latin typeface="+mn-lt"/>
                          <a:cs typeface="Arial" panose="020B0604020202020204" pitchFamily="34" charset="0"/>
                        </a:rPr>
                        <a:t>143.660  (40,3)</a:t>
                      </a:r>
                      <a:endParaRPr lang="de-DE" sz="2400" b="1"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403786">
                <a:tc>
                  <a:txBody>
                    <a:bodyPr/>
                    <a:lstStyle/>
                    <a:p>
                      <a:pPr>
                        <a:lnSpc>
                          <a:spcPct val="115000"/>
                        </a:lnSpc>
                        <a:spcAft>
                          <a:spcPts val="0"/>
                        </a:spcAft>
                      </a:pPr>
                      <a:r>
                        <a:rPr lang="de-DE" sz="2400" dirty="0">
                          <a:effectLst/>
                          <a:latin typeface="+mn-lt"/>
                          <a:cs typeface="Arial" panose="020B0604020202020204" pitchFamily="34" charset="0"/>
                        </a:rPr>
                        <a:t>2005</a:t>
                      </a:r>
                      <a:endParaRPr lang="de-DE" sz="24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de-DE" sz="2400" b="1" dirty="0">
                          <a:effectLst/>
                          <a:latin typeface="+mn-lt"/>
                          <a:cs typeface="Arial" panose="020B0604020202020204" pitchFamily="34" charset="0"/>
                        </a:rPr>
                        <a:t>111.704</a:t>
                      </a:r>
                      <a:endParaRPr lang="de-DE" sz="2400" b="1"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de-DE" sz="2400" b="1" dirty="0">
                          <a:effectLst/>
                          <a:latin typeface="+mn-lt"/>
                          <a:cs typeface="Arial" panose="020B0604020202020204" pitchFamily="34" charset="0"/>
                        </a:rPr>
                        <a:t>  70.494  (63,1)</a:t>
                      </a:r>
                      <a:endParaRPr lang="de-DE" sz="2400" b="1"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r h="403786">
                <a:tc>
                  <a:txBody>
                    <a:bodyPr/>
                    <a:lstStyle/>
                    <a:p>
                      <a:pPr>
                        <a:lnSpc>
                          <a:spcPct val="115000"/>
                        </a:lnSpc>
                        <a:spcAft>
                          <a:spcPts val="0"/>
                        </a:spcAft>
                      </a:pPr>
                      <a:r>
                        <a:rPr lang="de-DE" sz="2400" dirty="0">
                          <a:effectLst/>
                          <a:latin typeface="+mn-lt"/>
                          <a:cs typeface="Arial" panose="020B0604020202020204" pitchFamily="34" charset="0"/>
                        </a:rPr>
                        <a:t>2006</a:t>
                      </a:r>
                      <a:endParaRPr lang="de-DE" sz="24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de-DE" sz="2400" b="1" dirty="0">
                          <a:effectLst/>
                          <a:latin typeface="+mn-lt"/>
                          <a:cs typeface="Arial" panose="020B0604020202020204" pitchFamily="34" charset="0"/>
                        </a:rPr>
                        <a:t>115.189</a:t>
                      </a:r>
                      <a:endParaRPr lang="de-DE" sz="2400" b="1"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de-DE" sz="2400" b="1" dirty="0">
                          <a:effectLst/>
                          <a:latin typeface="+mn-lt"/>
                          <a:cs typeface="Arial" panose="020B0604020202020204" pitchFamily="34" charset="0"/>
                        </a:rPr>
                        <a:t>  43.448   (37,7)</a:t>
                      </a:r>
                      <a:endParaRPr lang="de-DE" sz="2400" b="1"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7"/>
                  </a:ext>
                </a:extLst>
              </a:tr>
              <a:tr h="403786">
                <a:tc>
                  <a:txBody>
                    <a:bodyPr/>
                    <a:lstStyle/>
                    <a:p>
                      <a:pPr>
                        <a:lnSpc>
                          <a:spcPct val="115000"/>
                        </a:lnSpc>
                        <a:spcAft>
                          <a:spcPts val="0"/>
                        </a:spcAft>
                      </a:pPr>
                      <a:r>
                        <a:rPr lang="de-DE" sz="2400" dirty="0">
                          <a:effectLst/>
                          <a:latin typeface="+mn-lt"/>
                          <a:cs typeface="Arial" panose="020B0604020202020204" pitchFamily="34" charset="0"/>
                        </a:rPr>
                        <a:t>2007</a:t>
                      </a:r>
                      <a:endParaRPr lang="de-DE" sz="24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de-DE" sz="2400" b="1" dirty="0">
                          <a:solidFill>
                            <a:srgbClr val="FF0000"/>
                          </a:solidFill>
                          <a:effectLst/>
                          <a:latin typeface="+mn-lt"/>
                          <a:cs typeface="Arial" panose="020B0604020202020204" pitchFamily="34" charset="0"/>
                        </a:rPr>
                        <a:t>120.744</a:t>
                      </a:r>
                      <a:endParaRPr lang="de-DE" sz="2400" b="1"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de-DE" sz="2400" b="1" dirty="0">
                          <a:solidFill>
                            <a:srgbClr val="FF0000"/>
                          </a:solidFill>
                          <a:effectLst/>
                          <a:latin typeface="+mn-lt"/>
                          <a:cs typeface="Arial" panose="020B0604020202020204" pitchFamily="34" charset="0"/>
                        </a:rPr>
                        <a:t> 32.514   (26,9)</a:t>
                      </a:r>
                      <a:endParaRPr lang="de-DE" sz="2400" b="1"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8"/>
                  </a:ext>
                </a:extLst>
              </a:tr>
              <a:tr h="403786">
                <a:tc>
                  <a:txBody>
                    <a:bodyPr/>
                    <a:lstStyle/>
                    <a:p>
                      <a:pPr>
                        <a:lnSpc>
                          <a:spcPct val="115000"/>
                        </a:lnSpc>
                        <a:spcAft>
                          <a:spcPts val="0"/>
                        </a:spcAft>
                      </a:pPr>
                      <a:r>
                        <a:rPr lang="de-DE" sz="2400" dirty="0">
                          <a:effectLst/>
                          <a:latin typeface="+mn-lt"/>
                          <a:cs typeface="Arial" panose="020B0604020202020204" pitchFamily="34" charset="0"/>
                        </a:rPr>
                        <a:t>2009</a:t>
                      </a:r>
                      <a:endParaRPr lang="de-DE" sz="24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de-DE" sz="2400" b="1" dirty="0">
                          <a:effectLst/>
                          <a:latin typeface="+mn-lt"/>
                          <a:cs typeface="Arial" panose="020B0604020202020204" pitchFamily="34" charset="0"/>
                        </a:rPr>
                        <a:t>186.782</a:t>
                      </a:r>
                      <a:endParaRPr lang="de-DE" sz="2400" b="1"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de-DE" sz="2400" b="1" dirty="0">
                          <a:effectLst/>
                          <a:latin typeface="+mn-lt"/>
                          <a:cs typeface="Arial" panose="020B0604020202020204" pitchFamily="34" charset="0"/>
                        </a:rPr>
                        <a:t> 41.389   (22,2)</a:t>
                      </a:r>
                      <a:endParaRPr lang="de-DE" sz="2400" b="1"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10"/>
                  </a:ext>
                </a:extLst>
              </a:tr>
              <a:tr h="403786">
                <a:tc>
                  <a:txBody>
                    <a:bodyPr/>
                    <a:lstStyle/>
                    <a:p>
                      <a:pPr>
                        <a:lnSpc>
                          <a:spcPct val="115000"/>
                        </a:lnSpc>
                        <a:spcAft>
                          <a:spcPts val="0"/>
                        </a:spcAft>
                      </a:pPr>
                      <a:r>
                        <a:rPr lang="de-DE" sz="2400" dirty="0">
                          <a:effectLst/>
                          <a:latin typeface="+mn-lt"/>
                          <a:ea typeface="Calibri" panose="020F0502020204030204" pitchFamily="34" charset="0"/>
                          <a:cs typeface="Arial" panose="020B0604020202020204" pitchFamily="34" charset="0"/>
                        </a:rPr>
                        <a:t>2015</a:t>
                      </a:r>
                    </a:p>
                  </a:txBody>
                  <a:tcPr marL="68580" marR="68580" marT="0" marB="0" anchor="ctr"/>
                </a:tc>
                <a:tc>
                  <a:txBody>
                    <a:bodyPr/>
                    <a:lstStyle/>
                    <a:p>
                      <a:pPr algn="ctr">
                        <a:lnSpc>
                          <a:spcPct val="115000"/>
                        </a:lnSpc>
                        <a:spcAft>
                          <a:spcPts val="0"/>
                        </a:spcAft>
                      </a:pPr>
                      <a:r>
                        <a:rPr lang="de-DE" sz="2400" b="1" dirty="0">
                          <a:effectLst/>
                          <a:latin typeface="+mn-lt"/>
                          <a:ea typeface="Calibri" panose="020F0502020204030204" pitchFamily="34" charset="0"/>
                          <a:cs typeface="Arial" panose="020B0604020202020204" pitchFamily="34" charset="0"/>
                        </a:rPr>
                        <a:t>136.122</a:t>
                      </a:r>
                    </a:p>
                  </a:txBody>
                  <a:tcPr marL="68580" marR="68580" marT="0" marB="0" anchor="ctr"/>
                </a:tc>
                <a:tc>
                  <a:txBody>
                    <a:bodyPr/>
                    <a:lstStyle/>
                    <a:p>
                      <a:pPr algn="ctr">
                        <a:lnSpc>
                          <a:spcPct val="115000"/>
                        </a:lnSpc>
                        <a:spcAft>
                          <a:spcPts val="0"/>
                        </a:spcAft>
                      </a:pPr>
                      <a:r>
                        <a:rPr lang="de-DE" sz="2400" b="1" dirty="0">
                          <a:effectLst/>
                          <a:latin typeface="+mn-lt"/>
                          <a:ea typeface="Calibri" panose="020F0502020204030204" pitchFamily="34" charset="0"/>
                          <a:cs typeface="Arial" panose="020B0604020202020204" pitchFamily="34" charset="0"/>
                        </a:rPr>
                        <a:t> 65.230   (47,9)</a:t>
                      </a:r>
                    </a:p>
                  </a:txBody>
                  <a:tcPr marL="68580" marR="68580" marT="0" marB="0" anchor="ctr"/>
                </a:tc>
                <a:extLst>
                  <a:ext uri="{0D108BD9-81ED-4DB2-BD59-A6C34878D82A}">
                    <a16:rowId xmlns:a16="http://schemas.microsoft.com/office/drawing/2014/main" val="716451965"/>
                  </a:ext>
                </a:extLst>
              </a:tr>
              <a:tr h="403786">
                <a:tc>
                  <a:txBody>
                    <a:bodyPr/>
                    <a:lstStyle/>
                    <a:p>
                      <a:pPr>
                        <a:lnSpc>
                          <a:spcPct val="115000"/>
                        </a:lnSpc>
                        <a:spcAft>
                          <a:spcPts val="0"/>
                        </a:spcAft>
                      </a:pPr>
                      <a:r>
                        <a:rPr lang="de-DE" sz="2400" dirty="0">
                          <a:effectLst/>
                          <a:latin typeface="+mn-lt"/>
                          <a:ea typeface="Calibri" panose="020F0502020204030204" pitchFamily="34" charset="0"/>
                          <a:cs typeface="Arial" panose="020B0604020202020204" pitchFamily="34" charset="0"/>
                        </a:rPr>
                        <a:t>2016</a:t>
                      </a:r>
                    </a:p>
                  </a:txBody>
                  <a:tcPr marL="68580" marR="68580" marT="0" marB="0" anchor="ctr"/>
                </a:tc>
                <a:tc>
                  <a:txBody>
                    <a:bodyPr/>
                    <a:lstStyle/>
                    <a:p>
                      <a:pPr algn="ctr">
                        <a:lnSpc>
                          <a:spcPct val="115000"/>
                        </a:lnSpc>
                        <a:spcAft>
                          <a:spcPts val="0"/>
                        </a:spcAft>
                      </a:pPr>
                      <a:r>
                        <a:rPr lang="de-DE" sz="2400" b="1" dirty="0">
                          <a:effectLst/>
                          <a:latin typeface="+mn-lt"/>
                          <a:ea typeface="Calibri" panose="020F0502020204030204" pitchFamily="34" charset="0"/>
                          <a:cs typeface="Arial" panose="020B0604020202020204" pitchFamily="34" charset="0"/>
                        </a:rPr>
                        <a:t>137.267</a:t>
                      </a:r>
                    </a:p>
                  </a:txBody>
                  <a:tcPr marL="68580" marR="68580" marT="0" marB="0" anchor="ctr"/>
                </a:tc>
                <a:tc>
                  <a:txBody>
                    <a:bodyPr/>
                    <a:lstStyle/>
                    <a:p>
                      <a:pPr algn="ctr">
                        <a:lnSpc>
                          <a:spcPct val="115000"/>
                        </a:lnSpc>
                        <a:spcAft>
                          <a:spcPts val="0"/>
                        </a:spcAft>
                      </a:pPr>
                      <a:r>
                        <a:rPr lang="de-DE" sz="2400" b="1" dirty="0">
                          <a:effectLst/>
                          <a:latin typeface="+mn-lt"/>
                          <a:ea typeface="Calibri" panose="020F0502020204030204" pitchFamily="34" charset="0"/>
                          <a:cs typeface="Arial" panose="020B0604020202020204" pitchFamily="34" charset="0"/>
                        </a:rPr>
                        <a:t> 64.364   (46,9)</a:t>
                      </a:r>
                    </a:p>
                  </a:txBody>
                  <a:tcPr marL="68580" marR="68580" marT="0" marB="0" anchor="ctr"/>
                </a:tc>
                <a:extLst>
                  <a:ext uri="{0D108BD9-81ED-4DB2-BD59-A6C34878D82A}">
                    <a16:rowId xmlns:a16="http://schemas.microsoft.com/office/drawing/2014/main" val="2135416370"/>
                  </a:ext>
                </a:extLst>
              </a:tr>
              <a:tr h="403786">
                <a:tc>
                  <a:txBody>
                    <a:bodyPr/>
                    <a:lstStyle/>
                    <a:p>
                      <a:pPr>
                        <a:lnSpc>
                          <a:spcPct val="115000"/>
                        </a:lnSpc>
                        <a:spcAft>
                          <a:spcPts val="0"/>
                        </a:spcAft>
                      </a:pPr>
                      <a:r>
                        <a:rPr lang="de-DE" sz="2400" dirty="0">
                          <a:effectLst/>
                          <a:latin typeface="+mn-lt"/>
                          <a:ea typeface="Calibri" panose="020F0502020204030204" pitchFamily="34" charset="0"/>
                          <a:cs typeface="Arial" panose="020B0604020202020204" pitchFamily="34" charset="0"/>
                        </a:rPr>
                        <a:t>2017</a:t>
                      </a:r>
                    </a:p>
                  </a:txBody>
                  <a:tcPr marL="68580" marR="68580" marT="0" marB="0" anchor="ctr"/>
                </a:tc>
                <a:tc>
                  <a:txBody>
                    <a:bodyPr/>
                    <a:lstStyle/>
                    <a:p>
                      <a:pPr algn="ctr">
                        <a:lnSpc>
                          <a:spcPct val="115000"/>
                        </a:lnSpc>
                        <a:spcAft>
                          <a:spcPts val="0"/>
                        </a:spcAft>
                      </a:pPr>
                      <a:r>
                        <a:rPr lang="de-DE" sz="2400" b="1" dirty="0">
                          <a:effectLst/>
                          <a:latin typeface="+mn-lt"/>
                          <a:ea typeface="Calibri" panose="020F0502020204030204" pitchFamily="34" charset="0"/>
                          <a:cs typeface="Arial" panose="020B0604020202020204" pitchFamily="34" charset="0"/>
                        </a:rPr>
                        <a:t>138.268</a:t>
                      </a:r>
                    </a:p>
                  </a:txBody>
                  <a:tcPr marL="68580" marR="68580" marT="0" marB="0" anchor="ctr"/>
                </a:tc>
                <a:tc>
                  <a:txBody>
                    <a:bodyPr/>
                    <a:lstStyle/>
                    <a:p>
                      <a:pPr algn="ctr">
                        <a:lnSpc>
                          <a:spcPct val="115000"/>
                        </a:lnSpc>
                        <a:spcAft>
                          <a:spcPts val="0"/>
                        </a:spcAft>
                      </a:pPr>
                      <a:r>
                        <a:rPr lang="de-DE" sz="2400" b="1" dirty="0">
                          <a:effectLst/>
                          <a:latin typeface="+mn-lt"/>
                          <a:ea typeface="Calibri" panose="020F0502020204030204" pitchFamily="34" charset="0"/>
                          <a:cs typeface="Arial" panose="020B0604020202020204" pitchFamily="34" charset="0"/>
                        </a:rPr>
                        <a:t> 64.364   (46,6)</a:t>
                      </a:r>
                    </a:p>
                  </a:txBody>
                  <a:tcPr marL="68580" marR="68580" marT="0" marB="0" anchor="ctr"/>
                </a:tc>
                <a:extLst>
                  <a:ext uri="{0D108BD9-81ED-4DB2-BD59-A6C34878D82A}">
                    <a16:rowId xmlns:a16="http://schemas.microsoft.com/office/drawing/2014/main" val="3201333495"/>
                  </a:ext>
                </a:extLst>
              </a:tr>
              <a:tr h="403786">
                <a:tc>
                  <a:txBody>
                    <a:bodyPr/>
                    <a:lstStyle/>
                    <a:p>
                      <a:pPr>
                        <a:lnSpc>
                          <a:spcPct val="115000"/>
                        </a:lnSpc>
                        <a:spcAft>
                          <a:spcPts val="0"/>
                        </a:spcAft>
                      </a:pPr>
                      <a:r>
                        <a:rPr lang="de-DE" sz="2400" dirty="0">
                          <a:effectLst/>
                          <a:latin typeface="+mn-lt"/>
                          <a:ea typeface="Calibri" panose="020F0502020204030204" pitchFamily="34" charset="0"/>
                          <a:cs typeface="Arial" panose="020B0604020202020204" pitchFamily="34" charset="0"/>
                        </a:rPr>
                        <a:t>2018</a:t>
                      </a:r>
                    </a:p>
                  </a:txBody>
                  <a:tcPr marL="68580" marR="68580" marT="0" marB="0" anchor="ctr"/>
                </a:tc>
                <a:tc>
                  <a:txBody>
                    <a:bodyPr/>
                    <a:lstStyle/>
                    <a:p>
                      <a:pPr algn="ctr">
                        <a:lnSpc>
                          <a:spcPct val="115000"/>
                        </a:lnSpc>
                        <a:spcAft>
                          <a:spcPts val="0"/>
                        </a:spcAft>
                      </a:pPr>
                      <a:r>
                        <a:rPr lang="de-DE" sz="2400" b="1" dirty="0">
                          <a:effectLst/>
                          <a:latin typeface="+mn-lt"/>
                          <a:ea typeface="Calibri" panose="020F0502020204030204" pitchFamily="34" charset="0"/>
                          <a:cs typeface="Arial" panose="020B0604020202020204" pitchFamily="34" charset="0"/>
                        </a:rPr>
                        <a:t>134.765</a:t>
                      </a:r>
                    </a:p>
                  </a:txBody>
                  <a:tcPr marL="68580" marR="68580" marT="0" marB="0" anchor="ctr"/>
                </a:tc>
                <a:tc>
                  <a:txBody>
                    <a:bodyPr/>
                    <a:lstStyle/>
                    <a:p>
                      <a:pPr algn="ctr">
                        <a:lnSpc>
                          <a:spcPct val="115000"/>
                        </a:lnSpc>
                        <a:spcAft>
                          <a:spcPts val="0"/>
                        </a:spcAft>
                      </a:pPr>
                      <a:r>
                        <a:rPr lang="de-DE" sz="2400" b="1" dirty="0">
                          <a:effectLst/>
                          <a:latin typeface="+mn-lt"/>
                          <a:ea typeface="Calibri" panose="020F0502020204030204" pitchFamily="34" charset="0"/>
                          <a:cs typeface="Arial" panose="020B0604020202020204" pitchFamily="34" charset="0"/>
                        </a:rPr>
                        <a:t> 62.721   (46,5)</a:t>
                      </a:r>
                    </a:p>
                  </a:txBody>
                  <a:tcPr marL="68580" marR="68580" marT="0" marB="0" anchor="ctr"/>
                </a:tc>
                <a:extLst>
                  <a:ext uri="{0D108BD9-81ED-4DB2-BD59-A6C34878D82A}">
                    <a16:rowId xmlns:a16="http://schemas.microsoft.com/office/drawing/2014/main" val="1826044931"/>
                  </a:ext>
                </a:extLst>
              </a:tr>
            </a:tbl>
          </a:graphicData>
        </a:graphic>
      </p:graphicFrame>
    </p:spTree>
    <p:extLst>
      <p:ext uri="{BB962C8B-B14F-4D97-AF65-F5344CB8AC3E}">
        <p14:creationId xmlns:p14="http://schemas.microsoft.com/office/powerpoint/2010/main" val="958808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268760"/>
            <a:ext cx="8229600" cy="634777"/>
          </a:xfrm>
        </p:spPr>
        <p:txBody>
          <a:bodyPr>
            <a:normAutofit fontScale="90000"/>
          </a:bodyPr>
          <a:lstStyle/>
          <a:p>
            <a:r>
              <a:rPr lang="de-DE" sz="2700" dirty="0"/>
              <a:t>Positive Effekte von Weiterbildung auf die Beschäftigung </a:t>
            </a:r>
            <a:r>
              <a:rPr lang="de-DE" sz="1600" dirty="0"/>
              <a:t>(Durchschnittliche Beschäftigungseffekte für Teilnehmende an beruflichen Weiterbildungen und Umschulungen und für ähnliche Nichtteilnehmende, alle Zugänge von Februar – April 2005, Grundsicherung SGB II) (Quelle IAB)</a:t>
            </a:r>
          </a:p>
        </p:txBody>
      </p:sp>
      <p:pic>
        <p:nvPicPr>
          <p:cNvPr id="4" name="Grafik 3"/>
          <p:cNvPicPr>
            <a:picLocks noChangeAspect="1"/>
          </p:cNvPicPr>
          <p:nvPr/>
        </p:nvPicPr>
        <p:blipFill>
          <a:blip r:embed="rId2"/>
          <a:stretch>
            <a:fillRect/>
          </a:stretch>
        </p:blipFill>
        <p:spPr>
          <a:xfrm>
            <a:off x="323528" y="2177481"/>
            <a:ext cx="7911375" cy="4680519"/>
          </a:xfrm>
          <a:prstGeom prst="rect">
            <a:avLst/>
          </a:prstGeom>
        </p:spPr>
      </p:pic>
    </p:spTree>
    <p:extLst>
      <p:ext uri="{BB962C8B-B14F-4D97-AF65-F5344CB8AC3E}">
        <p14:creationId xmlns:p14="http://schemas.microsoft.com/office/powerpoint/2010/main" val="219313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9D172-88E6-4247-9ECF-5381D6A904B0}"/>
              </a:ext>
            </a:extLst>
          </p:cNvPr>
          <p:cNvSpPr>
            <a:spLocks noGrp="1"/>
          </p:cNvSpPr>
          <p:nvPr>
            <p:ph type="title"/>
          </p:nvPr>
        </p:nvSpPr>
        <p:spPr>
          <a:xfrm>
            <a:off x="827584" y="620688"/>
            <a:ext cx="8229600" cy="1143000"/>
          </a:xfrm>
        </p:spPr>
        <p:txBody>
          <a:bodyPr>
            <a:normAutofit/>
          </a:bodyPr>
          <a:lstStyle/>
          <a:p>
            <a:r>
              <a:rPr lang="de-DE" dirty="0"/>
              <a:t>Haben die gering Qualifizierten (</a:t>
            </a:r>
            <a:r>
              <a:rPr lang="de-DE" dirty="0" err="1"/>
              <a:t>gQ</a:t>
            </a:r>
            <a:r>
              <a:rPr lang="de-DE" dirty="0"/>
              <a:t>) profitiert? </a:t>
            </a:r>
            <a:br>
              <a:rPr lang="de-DE" dirty="0"/>
            </a:br>
            <a:endParaRPr lang="de-DE" dirty="0">
              <a:solidFill>
                <a:schemeClr val="tx2"/>
              </a:solidFill>
            </a:endParaRPr>
          </a:p>
        </p:txBody>
      </p:sp>
      <p:sp>
        <p:nvSpPr>
          <p:cNvPr id="3" name="Fußzeilenplatzhalter 2">
            <a:extLst>
              <a:ext uri="{FF2B5EF4-FFF2-40B4-BE49-F238E27FC236}">
                <a16:creationId xmlns:a16="http://schemas.microsoft.com/office/drawing/2014/main" id="{74BB0C9D-D9EB-4D76-8BB0-55C1D9666F9C}"/>
              </a:ext>
            </a:extLst>
          </p:cNvPr>
          <p:cNvSpPr>
            <a:spLocks noGrp="1"/>
          </p:cNvSpPr>
          <p:nvPr>
            <p:ph type="ftr" sz="quarter" idx="14"/>
          </p:nvPr>
        </p:nvSpPr>
        <p:spPr>
          <a:xfrm>
            <a:off x="8028384" y="6370928"/>
            <a:ext cx="829024" cy="365125"/>
          </a:xfrm>
        </p:spPr>
        <p:txBody>
          <a:bodyPr/>
          <a:lstStyle/>
          <a:p>
            <a:r>
              <a:rPr lang="de-DE" dirty="0"/>
              <a:t>Quelle :IAB</a:t>
            </a:r>
          </a:p>
        </p:txBody>
      </p:sp>
      <p:pic>
        <p:nvPicPr>
          <p:cNvPr id="7" name="Grafik 6">
            <a:extLst>
              <a:ext uri="{FF2B5EF4-FFF2-40B4-BE49-F238E27FC236}">
                <a16:creationId xmlns:a16="http://schemas.microsoft.com/office/drawing/2014/main" id="{9E5F5532-ECAD-4F0C-8E15-FA3392A3D63F}"/>
              </a:ext>
            </a:extLst>
          </p:cNvPr>
          <p:cNvPicPr>
            <a:picLocks noChangeAspect="1"/>
          </p:cNvPicPr>
          <p:nvPr/>
        </p:nvPicPr>
        <p:blipFill>
          <a:blip r:embed="rId2"/>
          <a:stretch>
            <a:fillRect/>
          </a:stretch>
        </p:blipFill>
        <p:spPr>
          <a:xfrm>
            <a:off x="627808" y="3573016"/>
            <a:ext cx="7400576" cy="3179322"/>
          </a:xfrm>
          <a:prstGeom prst="rect">
            <a:avLst/>
          </a:prstGeom>
        </p:spPr>
      </p:pic>
      <p:sp>
        <p:nvSpPr>
          <p:cNvPr id="6" name="Textfeld 5">
            <a:extLst>
              <a:ext uri="{FF2B5EF4-FFF2-40B4-BE49-F238E27FC236}">
                <a16:creationId xmlns:a16="http://schemas.microsoft.com/office/drawing/2014/main" id="{F44C8139-ECEA-40BC-9212-1A01550CCDEE}"/>
              </a:ext>
            </a:extLst>
          </p:cNvPr>
          <p:cNvSpPr txBox="1"/>
          <p:nvPr/>
        </p:nvSpPr>
        <p:spPr>
          <a:xfrm>
            <a:off x="683568" y="1268760"/>
            <a:ext cx="7920880" cy="1938992"/>
          </a:xfrm>
          <a:prstGeom prst="rect">
            <a:avLst/>
          </a:prstGeom>
          <a:noFill/>
        </p:spPr>
        <p:txBody>
          <a:bodyPr wrap="square">
            <a:spAutoFit/>
          </a:bodyPr>
          <a:lstStyle/>
          <a:p>
            <a:pPr marL="342900" indent="-342900">
              <a:buFont typeface="Arial" panose="020B0604020202020204" pitchFamily="34" charset="0"/>
              <a:buChar char="•"/>
            </a:pPr>
            <a:r>
              <a:rPr lang="de-DE" sz="2000" b="1" dirty="0">
                <a:solidFill>
                  <a:schemeClr val="tx2"/>
                </a:solidFill>
              </a:rPr>
              <a:t>Arbeitslosenquote der </a:t>
            </a:r>
            <a:r>
              <a:rPr lang="de-DE" sz="2000" b="1" dirty="0" err="1">
                <a:solidFill>
                  <a:schemeClr val="tx2"/>
                </a:solidFill>
              </a:rPr>
              <a:t>gQ</a:t>
            </a:r>
            <a:r>
              <a:rPr lang="de-DE" sz="2000" b="1" dirty="0">
                <a:solidFill>
                  <a:schemeClr val="tx2"/>
                </a:solidFill>
              </a:rPr>
              <a:t> weiterhin deutlich über dem  Durchschnitt</a:t>
            </a:r>
          </a:p>
          <a:p>
            <a:pPr marL="342900" indent="-342900">
              <a:buFont typeface="Arial" panose="020B0604020202020204" pitchFamily="34" charset="0"/>
              <a:buChar char="•"/>
            </a:pPr>
            <a:r>
              <a:rPr lang="de-DE" sz="2000" b="1" dirty="0">
                <a:solidFill>
                  <a:schemeClr val="tx2"/>
                </a:solidFill>
              </a:rPr>
              <a:t>Berufsausbildung inzwischen Eintrittsticket in den AM</a:t>
            </a:r>
          </a:p>
          <a:p>
            <a:pPr marL="342900" indent="-342900">
              <a:buFont typeface="Arial" panose="020B0604020202020204" pitchFamily="34" charset="0"/>
              <a:buChar char="•"/>
            </a:pPr>
            <a:r>
              <a:rPr lang="de-DE" sz="2000" b="1" dirty="0">
                <a:solidFill>
                  <a:schemeClr val="tx2"/>
                </a:solidFill>
              </a:rPr>
              <a:t>Fehleinschätzung in Agenda 2010 Qualifikationsdefizite lassen sich nicht durch Lohnsenkungen kompensieren</a:t>
            </a:r>
          </a:p>
          <a:p>
            <a:pPr marL="342900" indent="-342900">
              <a:buFont typeface="Arial" panose="020B0604020202020204" pitchFamily="34" charset="0"/>
              <a:buChar char="•"/>
            </a:pPr>
            <a:r>
              <a:rPr lang="de-DE" sz="2000" b="1" dirty="0">
                <a:solidFill>
                  <a:srgbClr val="FF0000"/>
                </a:solidFill>
              </a:rPr>
              <a:t>Haupteffekt: Lohnsenkungen für Qualifizierte</a:t>
            </a:r>
            <a:r>
              <a:rPr lang="de-DE" sz="2000" b="1" dirty="0">
                <a:solidFill>
                  <a:schemeClr val="tx2"/>
                </a:solidFill>
              </a:rPr>
              <a:t>: 70% der Geringverdiener haben abgeschlossene Ausbildung oder Studium</a:t>
            </a:r>
            <a:endParaRPr lang="de-DE" sz="2000" b="1" dirty="0"/>
          </a:p>
        </p:txBody>
      </p:sp>
    </p:spTree>
    <p:extLst>
      <p:ext uri="{BB962C8B-B14F-4D97-AF65-F5344CB8AC3E}">
        <p14:creationId xmlns:p14="http://schemas.microsoft.com/office/powerpoint/2010/main" val="2164050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B22D42-AE72-4B0F-B6C7-301E5CA0D2C4}"/>
              </a:ext>
            </a:extLst>
          </p:cNvPr>
          <p:cNvSpPr>
            <a:spLocks noGrp="1"/>
          </p:cNvSpPr>
          <p:nvPr>
            <p:ph type="title"/>
          </p:nvPr>
        </p:nvSpPr>
        <p:spPr>
          <a:xfrm>
            <a:off x="1331640" y="332656"/>
            <a:ext cx="9021688" cy="1143000"/>
          </a:xfrm>
        </p:spPr>
        <p:txBody>
          <a:bodyPr/>
          <a:lstStyle/>
          <a:p>
            <a:r>
              <a:rPr lang="de-DE" dirty="0"/>
              <a:t>Vorgeschichte der Hartz-Gesetze (I)</a:t>
            </a:r>
          </a:p>
        </p:txBody>
      </p:sp>
      <p:sp>
        <p:nvSpPr>
          <p:cNvPr id="3" name="Fußzeilenplatzhalter 2">
            <a:extLst>
              <a:ext uri="{FF2B5EF4-FFF2-40B4-BE49-F238E27FC236}">
                <a16:creationId xmlns:a16="http://schemas.microsoft.com/office/drawing/2014/main" id="{62B2E2AA-76E5-4552-AF66-FC842AD9BE8B}"/>
              </a:ext>
            </a:extLst>
          </p:cNvPr>
          <p:cNvSpPr>
            <a:spLocks noGrp="1"/>
          </p:cNvSpPr>
          <p:nvPr>
            <p:ph type="ftr" sz="quarter" idx="14"/>
          </p:nvPr>
        </p:nvSpPr>
        <p:spPr/>
        <p:txBody>
          <a:bodyPr/>
          <a:lstStyle/>
          <a:p>
            <a:endParaRPr lang="de-DE" dirty="0"/>
          </a:p>
        </p:txBody>
      </p:sp>
      <p:sp>
        <p:nvSpPr>
          <p:cNvPr id="5" name="Textfeld 4">
            <a:extLst>
              <a:ext uri="{FF2B5EF4-FFF2-40B4-BE49-F238E27FC236}">
                <a16:creationId xmlns:a16="http://schemas.microsoft.com/office/drawing/2014/main" id="{17351565-0220-4B28-AC07-70D9789DC808}"/>
              </a:ext>
            </a:extLst>
          </p:cNvPr>
          <p:cNvSpPr txBox="1"/>
          <p:nvPr/>
        </p:nvSpPr>
        <p:spPr>
          <a:xfrm>
            <a:off x="536936" y="1340768"/>
            <a:ext cx="8002328" cy="4893647"/>
          </a:xfrm>
          <a:prstGeom prst="rect">
            <a:avLst/>
          </a:prstGeom>
          <a:noFill/>
        </p:spPr>
        <p:txBody>
          <a:bodyPr wrap="square">
            <a:spAutoFit/>
          </a:bodyPr>
          <a:lstStyle/>
          <a:p>
            <a:pPr marL="342900" indent="-342900">
              <a:buFont typeface="Arial" panose="020B0604020202020204" pitchFamily="34" charset="0"/>
              <a:buChar char="•"/>
            </a:pPr>
            <a:r>
              <a:rPr lang="de-DE" sz="2400" b="1" dirty="0">
                <a:solidFill>
                  <a:schemeClr val="tx2"/>
                </a:solidFill>
              </a:rPr>
              <a:t>Schon seit den 80er Jahren massive Kritik am deutschen Sozialstaat (</a:t>
            </a:r>
            <a:r>
              <a:rPr lang="de-DE" sz="2000" b="1" dirty="0">
                <a:solidFill>
                  <a:schemeClr val="tx2"/>
                </a:solidFill>
              </a:rPr>
              <a:t>Lambsdorff Papier - Blaupause für Hartz-Gesetze)</a:t>
            </a:r>
            <a:r>
              <a:rPr lang="de-DE" sz="2400" b="1" dirty="0">
                <a:solidFill>
                  <a:schemeClr val="tx2"/>
                </a:solidFill>
              </a:rPr>
              <a:t> –  aber Widerstand in der Bevölkerung gegen Sozialabbau</a:t>
            </a:r>
          </a:p>
          <a:p>
            <a:pPr marL="342900" indent="-342900">
              <a:buFont typeface="Arial" panose="020B0604020202020204" pitchFamily="34" charset="0"/>
              <a:buChar char="•"/>
            </a:pPr>
            <a:r>
              <a:rPr lang="de-DE" sz="2400" b="1" dirty="0">
                <a:solidFill>
                  <a:schemeClr val="tx2"/>
                </a:solidFill>
              </a:rPr>
              <a:t>Schock-Therapie Währungsreform: Verlust von über 4 </a:t>
            </a:r>
            <a:r>
              <a:rPr lang="de-DE" sz="2400" b="1" dirty="0" err="1">
                <a:solidFill>
                  <a:schemeClr val="tx2"/>
                </a:solidFill>
              </a:rPr>
              <a:t>Mio</a:t>
            </a:r>
            <a:r>
              <a:rPr lang="de-DE" sz="2400" b="1" dirty="0">
                <a:solidFill>
                  <a:schemeClr val="tx2"/>
                </a:solidFill>
              </a:rPr>
              <a:t> Arbeitsplätzen in Ost-DE und Anstieg der Arbeitslosigkeit in DE auf über 4 </a:t>
            </a:r>
            <a:r>
              <a:rPr lang="de-DE" sz="2400" b="1" dirty="0" err="1">
                <a:solidFill>
                  <a:schemeClr val="tx2"/>
                </a:solidFill>
              </a:rPr>
              <a:t>Mio</a:t>
            </a:r>
            <a:r>
              <a:rPr lang="de-DE" sz="2400" b="1" dirty="0">
                <a:solidFill>
                  <a:schemeClr val="tx2"/>
                </a:solidFill>
              </a:rPr>
              <a:t> seit 1996</a:t>
            </a:r>
          </a:p>
          <a:p>
            <a:pPr marL="342900" indent="-342900">
              <a:buFont typeface="Arial" panose="020B0604020202020204" pitchFamily="34" charset="0"/>
              <a:buChar char="•"/>
            </a:pPr>
            <a:endParaRPr lang="de-DE" sz="2400" b="1" dirty="0">
              <a:solidFill>
                <a:schemeClr val="tx2"/>
              </a:solidFill>
            </a:endParaRPr>
          </a:p>
          <a:p>
            <a:r>
              <a:rPr lang="de-DE" sz="2400" b="1" dirty="0">
                <a:solidFill>
                  <a:schemeClr val="tx2"/>
                </a:solidFill>
              </a:rPr>
              <a:t>Churchill </a:t>
            </a:r>
            <a:r>
              <a:rPr lang="de-DE" sz="2400" b="1" dirty="0">
                <a:solidFill>
                  <a:srgbClr val="FF0000"/>
                </a:solidFill>
              </a:rPr>
              <a:t>„Lass niemals eine Krise ungenutzt verstreichen“</a:t>
            </a:r>
          </a:p>
          <a:p>
            <a:r>
              <a:rPr lang="de-DE" sz="2400" b="1" dirty="0">
                <a:solidFill>
                  <a:srgbClr val="FF0000"/>
                </a:solidFill>
              </a:rPr>
              <a:t> </a:t>
            </a:r>
          </a:p>
          <a:p>
            <a:pPr marL="342900" indent="-342900">
              <a:buFont typeface="Arial" panose="020B0604020202020204" pitchFamily="34" charset="0"/>
              <a:buChar char="•"/>
            </a:pPr>
            <a:r>
              <a:rPr lang="de-DE" sz="2400" b="1" dirty="0">
                <a:solidFill>
                  <a:schemeClr val="tx2"/>
                </a:solidFill>
              </a:rPr>
              <a:t>Chance wurde genutzt:  Umdeutung der Ursachen der Massenarbeitslosigkeit durch </a:t>
            </a:r>
            <a:r>
              <a:rPr lang="de-DE" sz="2400" b="1" dirty="0">
                <a:solidFill>
                  <a:srgbClr val="FF0000"/>
                </a:solidFill>
              </a:rPr>
              <a:t>organisierte Kampagne der Initiative „Neue Soziale Marktwirtschaft“ von Gesamtmetall und der Bertelsmann-Stiftung</a:t>
            </a:r>
          </a:p>
        </p:txBody>
      </p:sp>
    </p:spTree>
    <p:extLst>
      <p:ext uri="{BB962C8B-B14F-4D97-AF65-F5344CB8AC3E}">
        <p14:creationId xmlns:p14="http://schemas.microsoft.com/office/powerpoint/2010/main" val="286809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50" y="785794"/>
            <a:ext cx="8643938" cy="843006"/>
          </a:xfrm>
        </p:spPr>
        <p:txBody>
          <a:bodyPr>
            <a:normAutofit fontScale="90000"/>
          </a:bodyPr>
          <a:lstStyle/>
          <a:p>
            <a:r>
              <a:rPr lang="de-DE" dirty="0"/>
              <a:t>Keine erkennbare Verbesserung der monatlichen Abgangsraten aus Arbeitslosigkeit in Beschäftigung am 1. Arbeitsmarkt für Langzeitarbeitslose</a:t>
            </a:r>
          </a:p>
        </p:txBody>
      </p:sp>
      <p:sp>
        <p:nvSpPr>
          <p:cNvPr id="3" name="Foliennummernplatzhalter 2"/>
          <p:cNvSpPr>
            <a:spLocks noGrp="1"/>
          </p:cNvSpPr>
          <p:nvPr>
            <p:ph type="sldNum" sz="quarter" idx="12"/>
          </p:nvPr>
        </p:nvSpPr>
        <p:spPr/>
        <p:txBody>
          <a:bodyPr/>
          <a:lstStyle/>
          <a:p>
            <a:pPr>
              <a:defRPr/>
            </a:pPr>
            <a:fld id="{C5E5E046-045F-4909-ACB8-ED179CD9927A}" type="slidenum">
              <a:rPr lang="de-DE" smtClean="0"/>
              <a:pPr>
                <a:defRPr/>
              </a:pPr>
              <a:t>20</a:t>
            </a:fld>
            <a:endParaRPr lang="de-DE"/>
          </a:p>
        </p:txBody>
      </p:sp>
      <p:pic>
        <p:nvPicPr>
          <p:cNvPr id="5" name="Grafik 4" descr="Seiten aus TT_1_bis_3.jpg"/>
          <p:cNvPicPr>
            <a:picLocks noChangeAspect="1"/>
          </p:cNvPicPr>
          <p:nvPr/>
        </p:nvPicPr>
        <p:blipFill>
          <a:blip r:embed="rId2" cstate="print"/>
          <a:srcRect l="8431" t="10284" r="6946" b="51050"/>
          <a:stretch>
            <a:fillRect/>
          </a:stretch>
        </p:blipFill>
        <p:spPr>
          <a:xfrm>
            <a:off x="195714" y="1772817"/>
            <a:ext cx="7328614" cy="4824536"/>
          </a:xfrm>
          <a:prstGeom prst="rect">
            <a:avLst/>
          </a:prstGeom>
        </p:spPr>
      </p:pic>
      <p:sp>
        <p:nvSpPr>
          <p:cNvPr id="6" name="Pfeil nach links 5"/>
          <p:cNvSpPr/>
          <p:nvPr/>
        </p:nvSpPr>
        <p:spPr>
          <a:xfrm>
            <a:off x="7092280" y="1916832"/>
            <a:ext cx="1872208" cy="11521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Kurzzeit-Arbeitslose</a:t>
            </a:r>
          </a:p>
        </p:txBody>
      </p:sp>
      <p:sp>
        <p:nvSpPr>
          <p:cNvPr id="7" name="Pfeil nach links 6"/>
          <p:cNvSpPr/>
          <p:nvPr/>
        </p:nvSpPr>
        <p:spPr>
          <a:xfrm>
            <a:off x="7020272" y="4509120"/>
            <a:ext cx="2051720" cy="158417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Langzeit-Arbeitslose SGB II</a:t>
            </a:r>
          </a:p>
        </p:txBody>
      </p:sp>
      <p:sp>
        <p:nvSpPr>
          <p:cNvPr id="8" name="Textfeld 7"/>
          <p:cNvSpPr txBox="1"/>
          <p:nvPr/>
        </p:nvSpPr>
        <p:spPr>
          <a:xfrm>
            <a:off x="3131840" y="3645024"/>
            <a:ext cx="3373039" cy="369332"/>
          </a:xfrm>
          <a:prstGeom prst="rect">
            <a:avLst/>
          </a:prstGeom>
          <a:noFill/>
        </p:spPr>
        <p:txBody>
          <a:bodyPr wrap="none" rtlCol="0">
            <a:spAutoFit/>
          </a:bodyPr>
          <a:lstStyle/>
          <a:p>
            <a:r>
              <a:rPr lang="de-DE" b="1" dirty="0">
                <a:solidFill>
                  <a:srgbClr val="FF0000"/>
                </a:solidFill>
              </a:rPr>
              <a:t>Beschäftigungschancen 1:8</a:t>
            </a:r>
          </a:p>
        </p:txBody>
      </p:sp>
    </p:spTree>
    <p:extLst>
      <p:ext uri="{BB962C8B-B14F-4D97-AF65-F5344CB8AC3E}">
        <p14:creationId xmlns:p14="http://schemas.microsoft.com/office/powerpoint/2010/main" val="12045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BEDF27-A75B-4B66-A442-4CCA3E5A5B83}"/>
              </a:ext>
            </a:extLst>
          </p:cNvPr>
          <p:cNvSpPr>
            <a:spLocks noGrp="1"/>
          </p:cNvSpPr>
          <p:nvPr>
            <p:ph type="title"/>
          </p:nvPr>
        </p:nvSpPr>
        <p:spPr/>
        <p:txBody>
          <a:bodyPr>
            <a:normAutofit/>
          </a:bodyPr>
          <a:lstStyle/>
          <a:p>
            <a:r>
              <a:rPr lang="de-DE" dirty="0"/>
              <a:t>Paradigmenwechsel durch Koalitionsvereinbarung 2021?</a:t>
            </a:r>
          </a:p>
        </p:txBody>
      </p:sp>
      <p:sp>
        <p:nvSpPr>
          <p:cNvPr id="3" name="Fußzeilenplatzhalter 2">
            <a:extLst>
              <a:ext uri="{FF2B5EF4-FFF2-40B4-BE49-F238E27FC236}">
                <a16:creationId xmlns:a16="http://schemas.microsoft.com/office/drawing/2014/main" id="{965F5C76-159E-4966-93E5-13A971E80669}"/>
              </a:ext>
            </a:extLst>
          </p:cNvPr>
          <p:cNvSpPr>
            <a:spLocks noGrp="1"/>
          </p:cNvSpPr>
          <p:nvPr>
            <p:ph type="ftr" sz="quarter" idx="14"/>
          </p:nvPr>
        </p:nvSpPr>
        <p:spPr/>
        <p:txBody>
          <a:bodyPr/>
          <a:lstStyle/>
          <a:p>
            <a:r>
              <a:rPr lang="de-DE" dirty="0"/>
              <a:t>:</a:t>
            </a:r>
          </a:p>
        </p:txBody>
      </p:sp>
      <p:sp>
        <p:nvSpPr>
          <p:cNvPr id="5" name="Textfeld 4">
            <a:extLst>
              <a:ext uri="{FF2B5EF4-FFF2-40B4-BE49-F238E27FC236}">
                <a16:creationId xmlns:a16="http://schemas.microsoft.com/office/drawing/2014/main" id="{A9C894E9-15AB-48D1-BF22-0866AA05649D}"/>
              </a:ext>
            </a:extLst>
          </p:cNvPr>
          <p:cNvSpPr txBox="1"/>
          <p:nvPr/>
        </p:nvSpPr>
        <p:spPr>
          <a:xfrm>
            <a:off x="683568" y="1844824"/>
            <a:ext cx="7920880" cy="4462760"/>
          </a:xfrm>
          <a:prstGeom prst="rect">
            <a:avLst/>
          </a:prstGeom>
          <a:noFill/>
        </p:spPr>
        <p:txBody>
          <a:bodyPr wrap="square">
            <a:spAutoFit/>
          </a:bodyPr>
          <a:lstStyle/>
          <a:p>
            <a:r>
              <a:rPr lang="de-DE" sz="2400" b="1" dirty="0">
                <a:solidFill>
                  <a:schemeClr val="tx2"/>
                </a:solidFill>
              </a:rPr>
              <a:t>Vereinbart: Ablösung von Hartz IV durch </a:t>
            </a:r>
            <a:r>
              <a:rPr lang="de-DE" sz="2400" b="1" dirty="0">
                <a:solidFill>
                  <a:srgbClr val="FF0000"/>
                </a:solidFill>
              </a:rPr>
              <a:t>„Bürgergeld“ </a:t>
            </a:r>
            <a:r>
              <a:rPr lang="de-DE" sz="2400" b="1" dirty="0">
                <a:solidFill>
                  <a:schemeClr val="tx2"/>
                </a:solidFill>
              </a:rPr>
              <a:t>(BG)</a:t>
            </a:r>
          </a:p>
          <a:p>
            <a:r>
              <a:rPr lang="de-DE" sz="2400" b="1" dirty="0">
                <a:solidFill>
                  <a:schemeClr val="tx2"/>
                </a:solidFill>
              </a:rPr>
              <a:t>Ist das eine Mogelpackung, da die Sätze nicht erhöht werden</a:t>
            </a:r>
          </a:p>
          <a:p>
            <a:r>
              <a:rPr lang="de-DE" sz="2400" b="1" dirty="0">
                <a:solidFill>
                  <a:srgbClr val="FF0000"/>
                </a:solidFill>
              </a:rPr>
              <a:t>Umetikettierung ja, aber wichtige Änderungen</a:t>
            </a:r>
          </a:p>
          <a:p>
            <a:pPr marL="800100" lvl="1" indent="-342900">
              <a:buFont typeface="Arial" panose="020B0604020202020204" pitchFamily="34" charset="0"/>
              <a:buChar char="•"/>
            </a:pPr>
            <a:r>
              <a:rPr lang="de-DE" sz="2000" b="1" dirty="0">
                <a:solidFill>
                  <a:schemeClr val="tx2"/>
                </a:solidFill>
              </a:rPr>
              <a:t>Zwei Jahre Bezug des BG ohne Vermögensanrechnung und Überprüfung der Angemessenheit der Wohnung</a:t>
            </a:r>
          </a:p>
          <a:p>
            <a:pPr marL="800100" lvl="1" indent="-342900">
              <a:buFont typeface="Arial" panose="020B0604020202020204" pitchFamily="34" charset="0"/>
              <a:buChar char="•"/>
            </a:pPr>
            <a:r>
              <a:rPr lang="de-DE" sz="2000" b="1" dirty="0">
                <a:solidFill>
                  <a:schemeClr val="tx2"/>
                </a:solidFill>
              </a:rPr>
              <a:t>Schonvermögen danach erhöht, Ausnahme der Unterkunft von Sanktionen, 1 jähriges Moratorium bei Sanktionen</a:t>
            </a:r>
          </a:p>
          <a:p>
            <a:pPr marL="800100" lvl="1" indent="-342900">
              <a:buFont typeface="Arial" panose="020B0604020202020204" pitchFamily="34" charset="0"/>
              <a:buChar char="•"/>
            </a:pPr>
            <a:r>
              <a:rPr lang="de-DE" sz="2000" b="1" dirty="0">
                <a:solidFill>
                  <a:schemeClr val="tx2"/>
                </a:solidFill>
              </a:rPr>
              <a:t>Teilhabevereinbarung anstelle von Eingliederungsvereinbarung</a:t>
            </a:r>
          </a:p>
          <a:p>
            <a:pPr marL="800100" lvl="1" indent="-342900">
              <a:buFont typeface="Arial" panose="020B0604020202020204" pitchFamily="34" charset="0"/>
              <a:buChar char="•"/>
            </a:pPr>
            <a:r>
              <a:rPr lang="de-DE" sz="2000" b="1" dirty="0">
                <a:solidFill>
                  <a:schemeClr val="tx2"/>
                </a:solidFill>
              </a:rPr>
              <a:t>Flächendeckend Jugendbildungsagenturen mit Leistungen aus einer Hand, um Stigmatisierung von Jugendlichen zu vermeiden</a:t>
            </a:r>
          </a:p>
          <a:p>
            <a:r>
              <a:rPr lang="de-DE" sz="2400" b="1" dirty="0">
                <a:solidFill>
                  <a:schemeClr val="tx2"/>
                </a:solidFill>
              </a:rPr>
              <a:t>BHG entspricht Hartz IV, aber für eine längere Übergangszeit wird das Vermögen geschont: Betrifft eher die langjährigen Beitragszahler</a:t>
            </a:r>
            <a:endParaRPr lang="de-DE" sz="2000" dirty="0"/>
          </a:p>
        </p:txBody>
      </p:sp>
    </p:spTree>
    <p:extLst>
      <p:ext uri="{BB962C8B-B14F-4D97-AF65-F5344CB8AC3E}">
        <p14:creationId xmlns:p14="http://schemas.microsoft.com/office/powerpoint/2010/main" val="658883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F28ADF-A750-4103-B596-21F27AD77969}"/>
              </a:ext>
            </a:extLst>
          </p:cNvPr>
          <p:cNvSpPr>
            <a:spLocks noGrp="1"/>
          </p:cNvSpPr>
          <p:nvPr>
            <p:ph type="title"/>
          </p:nvPr>
        </p:nvSpPr>
        <p:spPr>
          <a:xfrm>
            <a:off x="1259632" y="332656"/>
            <a:ext cx="8229600" cy="1143000"/>
          </a:xfrm>
        </p:spPr>
        <p:txBody>
          <a:bodyPr/>
          <a:lstStyle/>
          <a:p>
            <a:r>
              <a:rPr lang="de-DE" dirty="0"/>
              <a:t>Fazit: Was bleibt von den Hartz-Gesetzen?</a:t>
            </a:r>
          </a:p>
        </p:txBody>
      </p:sp>
      <p:sp>
        <p:nvSpPr>
          <p:cNvPr id="3" name="Fußzeilenplatzhalter 2">
            <a:extLst>
              <a:ext uri="{FF2B5EF4-FFF2-40B4-BE49-F238E27FC236}">
                <a16:creationId xmlns:a16="http://schemas.microsoft.com/office/drawing/2014/main" id="{1AE28C37-AD46-4EA9-8062-5B90F9010A43}"/>
              </a:ext>
            </a:extLst>
          </p:cNvPr>
          <p:cNvSpPr>
            <a:spLocks noGrp="1"/>
          </p:cNvSpPr>
          <p:nvPr>
            <p:ph type="ftr" sz="quarter" idx="14"/>
          </p:nvPr>
        </p:nvSpPr>
        <p:spPr/>
        <p:txBody>
          <a:bodyPr/>
          <a:lstStyle/>
          <a:p>
            <a:endParaRPr lang="de-DE" dirty="0"/>
          </a:p>
        </p:txBody>
      </p:sp>
      <p:sp>
        <p:nvSpPr>
          <p:cNvPr id="5" name="Textfeld 4">
            <a:extLst>
              <a:ext uri="{FF2B5EF4-FFF2-40B4-BE49-F238E27FC236}">
                <a16:creationId xmlns:a16="http://schemas.microsoft.com/office/drawing/2014/main" id="{0729E427-17B7-403D-A790-5593EC3512AC}"/>
              </a:ext>
            </a:extLst>
          </p:cNvPr>
          <p:cNvSpPr txBox="1"/>
          <p:nvPr/>
        </p:nvSpPr>
        <p:spPr>
          <a:xfrm>
            <a:off x="431967" y="1159391"/>
            <a:ext cx="8229600" cy="5816977"/>
          </a:xfrm>
          <a:prstGeom prst="rect">
            <a:avLst/>
          </a:prstGeom>
          <a:noFill/>
        </p:spPr>
        <p:txBody>
          <a:bodyPr wrap="square">
            <a:spAutoFit/>
          </a:bodyPr>
          <a:lstStyle/>
          <a:p>
            <a:r>
              <a:rPr lang="de-DE" sz="2400" b="1" dirty="0">
                <a:solidFill>
                  <a:schemeClr val="tx2"/>
                </a:solidFill>
              </a:rPr>
              <a:t>Positiv: </a:t>
            </a:r>
          </a:p>
          <a:p>
            <a:pPr marL="342900" indent="-342900">
              <a:buFont typeface="Arial" panose="020B0604020202020204" pitchFamily="34" charset="0"/>
              <a:buChar char="•"/>
            </a:pPr>
            <a:r>
              <a:rPr lang="de-DE" sz="2000" b="1" dirty="0">
                <a:solidFill>
                  <a:schemeClr val="tx2"/>
                </a:solidFill>
              </a:rPr>
              <a:t>Umbau der Bundesagentur und der Jobcentern zu leistungsfähigen Agenturen</a:t>
            </a:r>
          </a:p>
          <a:p>
            <a:pPr marL="342900" indent="-342900">
              <a:buFont typeface="Arial" panose="020B0604020202020204" pitchFamily="34" charset="0"/>
              <a:buChar char="•"/>
            </a:pPr>
            <a:r>
              <a:rPr lang="de-DE" sz="2000" b="1" dirty="0">
                <a:solidFill>
                  <a:schemeClr val="tx2"/>
                </a:solidFill>
              </a:rPr>
              <a:t>Der </a:t>
            </a:r>
            <a:r>
              <a:rPr lang="de-DE" sz="2000" b="1" dirty="0">
                <a:solidFill>
                  <a:srgbClr val="FF0000"/>
                </a:solidFill>
              </a:rPr>
              <a:t>leise Abschied von den Hartz-Gesetzen </a:t>
            </a:r>
            <a:r>
              <a:rPr lang="de-DE" sz="2000" b="1" dirty="0">
                <a:solidFill>
                  <a:schemeClr val="tx2"/>
                </a:solidFill>
              </a:rPr>
              <a:t>in letzten 15 Jahren: Abschaffung nicht funktionierender Modeinstrumente (z.B. Ich-AG, Personalserviceagenturen), schrittweise Aufweichung der Vermittlungs-vorrangs, mehr Förderung von Weiterbildung, Teilhabechancengesetz und jetzt das Bürgergeld</a:t>
            </a:r>
          </a:p>
          <a:p>
            <a:pPr marL="342900" indent="-342900">
              <a:buFont typeface="Arial" panose="020B0604020202020204" pitchFamily="34" charset="0"/>
              <a:buChar char="•"/>
            </a:pPr>
            <a:endParaRPr lang="de-DE" sz="2000" b="1" dirty="0">
              <a:solidFill>
                <a:schemeClr val="tx2"/>
              </a:solidFill>
            </a:endParaRPr>
          </a:p>
          <a:p>
            <a:r>
              <a:rPr lang="de-DE" sz="2400" b="1" dirty="0">
                <a:solidFill>
                  <a:schemeClr val="tx2"/>
                </a:solidFill>
              </a:rPr>
              <a:t>Negativ: </a:t>
            </a:r>
          </a:p>
          <a:p>
            <a:pPr marL="342900" indent="-342900">
              <a:buFont typeface="Arial" panose="020B0604020202020204" pitchFamily="34" charset="0"/>
              <a:buChar char="•"/>
            </a:pPr>
            <a:r>
              <a:rPr lang="de-DE" sz="2000" b="1" dirty="0">
                <a:solidFill>
                  <a:schemeClr val="tx2"/>
                </a:solidFill>
              </a:rPr>
              <a:t>Ausweitung prekärer Beschäftigungsverhältnisse</a:t>
            </a:r>
          </a:p>
          <a:p>
            <a:pPr marL="342900" indent="-342900">
              <a:buFont typeface="Arial" panose="020B0604020202020204" pitchFamily="34" charset="0"/>
              <a:buChar char="•"/>
            </a:pPr>
            <a:r>
              <a:rPr lang="de-DE" sz="2000" b="1" dirty="0">
                <a:solidFill>
                  <a:schemeClr val="tx2"/>
                </a:solidFill>
              </a:rPr>
              <a:t>Großer Niedriglohnsektor in tariffreien Zonen als Drohkulisse </a:t>
            </a:r>
            <a:r>
              <a:rPr lang="de-DE" sz="2000" b="1" dirty="0">
                <a:solidFill>
                  <a:srgbClr val="FF0000"/>
                </a:solidFill>
              </a:rPr>
              <a:t>(Problem der geringen Tarifbindung, nicht der Arbeitsmarktpolitik)</a:t>
            </a:r>
          </a:p>
          <a:p>
            <a:pPr marL="342900" indent="-342900">
              <a:buFont typeface="Arial" panose="020B0604020202020204" pitchFamily="34" charset="0"/>
              <a:buChar char="•"/>
            </a:pPr>
            <a:r>
              <a:rPr lang="de-DE" sz="2000" b="1" dirty="0">
                <a:solidFill>
                  <a:schemeClr val="tx2"/>
                </a:solidFill>
              </a:rPr>
              <a:t>Keine Belohnung der Lebensleistung für langjährige Versicherte durch Abschaffung der Arbeitslosenhilfe</a:t>
            </a:r>
          </a:p>
          <a:p>
            <a:pPr marL="342900" indent="-342900">
              <a:buFont typeface="Arial" panose="020B0604020202020204" pitchFamily="34" charset="0"/>
              <a:buChar char="•"/>
            </a:pPr>
            <a:r>
              <a:rPr lang="de-DE" sz="2000" b="1" dirty="0">
                <a:solidFill>
                  <a:schemeClr val="tx2"/>
                </a:solidFill>
              </a:rPr>
              <a:t>Fachkräftemangel durch unzureichende Förderung von Weiterbildung</a:t>
            </a:r>
          </a:p>
          <a:p>
            <a:pPr marL="342900" indent="-342900">
              <a:buFont typeface="Arial" panose="020B0604020202020204" pitchFamily="34" charset="0"/>
              <a:buChar char="•"/>
            </a:pPr>
            <a:r>
              <a:rPr lang="de-DE" sz="2000" b="1" dirty="0">
                <a:solidFill>
                  <a:schemeClr val="tx2"/>
                </a:solidFill>
              </a:rPr>
              <a:t>Hartz IV und Bürgergeld ermöglichen nur prekäre Lebensführung </a:t>
            </a:r>
          </a:p>
          <a:p>
            <a:r>
              <a:rPr lang="de-DE" sz="2400" b="1" dirty="0">
                <a:solidFill>
                  <a:schemeClr val="tx2"/>
                </a:solidFill>
              </a:rPr>
              <a:t> </a:t>
            </a:r>
            <a:r>
              <a:rPr lang="de-DE" sz="1800" b="1" dirty="0">
                <a:solidFill>
                  <a:schemeClr val="tx2"/>
                </a:solidFill>
              </a:rPr>
              <a:t> </a:t>
            </a:r>
            <a:endParaRPr lang="de-DE" dirty="0"/>
          </a:p>
        </p:txBody>
      </p:sp>
    </p:spTree>
    <p:extLst>
      <p:ext uri="{BB962C8B-B14F-4D97-AF65-F5344CB8AC3E}">
        <p14:creationId xmlns:p14="http://schemas.microsoft.com/office/powerpoint/2010/main" val="2675491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F9A32C-7F6A-4E13-B6C3-031C8D1A0C00}"/>
              </a:ext>
            </a:extLst>
          </p:cNvPr>
          <p:cNvSpPr>
            <a:spLocks noGrp="1"/>
          </p:cNvSpPr>
          <p:nvPr>
            <p:ph type="title"/>
          </p:nvPr>
        </p:nvSpPr>
        <p:spPr>
          <a:xfrm>
            <a:off x="504000" y="620688"/>
            <a:ext cx="8229600" cy="1143000"/>
          </a:xfrm>
        </p:spPr>
        <p:txBody>
          <a:bodyPr/>
          <a:lstStyle/>
          <a:p>
            <a:r>
              <a:rPr lang="de-DE" dirty="0"/>
              <a:t>Was kann man von den deutschen Erfahrungen lernen?</a:t>
            </a:r>
          </a:p>
        </p:txBody>
      </p:sp>
      <p:sp>
        <p:nvSpPr>
          <p:cNvPr id="3" name="Fußzeilenplatzhalter 2">
            <a:extLst>
              <a:ext uri="{FF2B5EF4-FFF2-40B4-BE49-F238E27FC236}">
                <a16:creationId xmlns:a16="http://schemas.microsoft.com/office/drawing/2014/main" id="{57DF2491-4FE4-43A4-930C-64F9E28B8300}"/>
              </a:ext>
            </a:extLst>
          </p:cNvPr>
          <p:cNvSpPr>
            <a:spLocks noGrp="1"/>
          </p:cNvSpPr>
          <p:nvPr>
            <p:ph type="ftr" sz="quarter" idx="14"/>
          </p:nvPr>
        </p:nvSpPr>
        <p:spPr/>
        <p:txBody>
          <a:bodyPr/>
          <a:lstStyle/>
          <a:p>
            <a:r>
              <a:rPr lang="de-DE" dirty="0"/>
              <a:t>:</a:t>
            </a:r>
          </a:p>
        </p:txBody>
      </p:sp>
      <p:sp>
        <p:nvSpPr>
          <p:cNvPr id="5" name="Textfeld 4">
            <a:extLst>
              <a:ext uri="{FF2B5EF4-FFF2-40B4-BE49-F238E27FC236}">
                <a16:creationId xmlns:a16="http://schemas.microsoft.com/office/drawing/2014/main" id="{84E3FE5F-F424-4D3E-8C29-94DA28F5702C}"/>
              </a:ext>
            </a:extLst>
          </p:cNvPr>
          <p:cNvSpPr txBox="1"/>
          <p:nvPr/>
        </p:nvSpPr>
        <p:spPr>
          <a:xfrm>
            <a:off x="473202" y="1698081"/>
            <a:ext cx="7992888" cy="4893647"/>
          </a:xfrm>
          <a:prstGeom prst="rect">
            <a:avLst/>
          </a:prstGeom>
          <a:noFill/>
        </p:spPr>
        <p:txBody>
          <a:bodyPr wrap="square">
            <a:spAutoFit/>
          </a:bodyPr>
          <a:lstStyle/>
          <a:p>
            <a:pPr marL="342900" indent="-342900">
              <a:buFont typeface="Arial" panose="020B0604020202020204" pitchFamily="34" charset="0"/>
              <a:buChar char="•"/>
            </a:pPr>
            <a:r>
              <a:rPr lang="de-DE" sz="2400" b="1" dirty="0">
                <a:solidFill>
                  <a:schemeClr val="tx2"/>
                </a:solidFill>
              </a:rPr>
              <a:t>Man kann Qualifikationsprobleme nicht durch geringere Löhne kompensieren - </a:t>
            </a:r>
            <a:r>
              <a:rPr lang="de-DE" sz="2400" b="1" dirty="0" err="1">
                <a:solidFill>
                  <a:schemeClr val="tx2"/>
                </a:solidFill>
              </a:rPr>
              <a:t>gQ</a:t>
            </a:r>
            <a:r>
              <a:rPr lang="de-DE" sz="2400" b="1" dirty="0">
                <a:solidFill>
                  <a:schemeClr val="tx2"/>
                </a:solidFill>
              </a:rPr>
              <a:t> profitierten nicht</a:t>
            </a:r>
          </a:p>
          <a:p>
            <a:pPr marL="342900" indent="-342900">
              <a:buFont typeface="Arial" panose="020B0604020202020204" pitchFamily="34" charset="0"/>
              <a:buChar char="•"/>
            </a:pPr>
            <a:r>
              <a:rPr lang="de-DE" sz="2400" b="1" dirty="0">
                <a:solidFill>
                  <a:schemeClr val="tx2"/>
                </a:solidFill>
              </a:rPr>
              <a:t>Investive Arbeitsmarktpolitik mit Weiterbildung Voraussetzung der Vermeidung von Fachkräftemangel</a:t>
            </a:r>
          </a:p>
          <a:p>
            <a:pPr marL="342900" indent="-342900">
              <a:buFont typeface="Arial" panose="020B0604020202020204" pitchFamily="34" charset="0"/>
              <a:buChar char="•"/>
            </a:pPr>
            <a:r>
              <a:rPr lang="de-DE" sz="2400" b="1" dirty="0">
                <a:solidFill>
                  <a:schemeClr val="tx2"/>
                </a:solidFill>
              </a:rPr>
              <a:t>Arbeitsbehörden als Gehilfen des Niedriglohnsektors und fragwürdiger Geschäftsmodelle verlieren das Vertrauen in der Bevölkerung</a:t>
            </a:r>
          </a:p>
          <a:p>
            <a:pPr marL="342900" indent="-342900">
              <a:buFont typeface="Arial" panose="020B0604020202020204" pitchFamily="34" charset="0"/>
              <a:buChar char="•"/>
            </a:pPr>
            <a:r>
              <a:rPr lang="de-DE" sz="2400" b="1" dirty="0">
                <a:solidFill>
                  <a:schemeClr val="tx2"/>
                </a:solidFill>
              </a:rPr>
              <a:t>Absturz langjähriger Beitragszahler in Armut polarisiert die Gesellschaft ohne die Vermittlungschancen zu verbessern</a:t>
            </a:r>
          </a:p>
          <a:p>
            <a:pPr marL="342900" indent="-342900">
              <a:buFont typeface="Arial" panose="020B0604020202020204" pitchFamily="34" charset="0"/>
              <a:buChar char="•"/>
            </a:pPr>
            <a:r>
              <a:rPr lang="de-DE" sz="2400" b="1" dirty="0">
                <a:solidFill>
                  <a:schemeClr val="tx2"/>
                </a:solidFill>
              </a:rPr>
              <a:t>Die These, dass es immer genug Arbeitsplätze gibt und nur die Anspruchslöhne zu hoch sind, ist widerlegt. Die Finanz- und die Covid-Krise haben gezeigt, das Arbeitsmärkte von den Produktmärkten abhängen und nicht umgekehrt</a:t>
            </a:r>
            <a:endParaRPr lang="de-DE" sz="1800" b="1" dirty="0">
              <a:solidFill>
                <a:schemeClr val="tx2"/>
              </a:solidFill>
            </a:endParaRPr>
          </a:p>
        </p:txBody>
      </p:sp>
    </p:spTree>
    <p:extLst>
      <p:ext uri="{BB962C8B-B14F-4D97-AF65-F5344CB8AC3E}">
        <p14:creationId xmlns:p14="http://schemas.microsoft.com/office/powerpoint/2010/main" val="3877158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B22D42-AE72-4B0F-B6C7-301E5CA0D2C4}"/>
              </a:ext>
            </a:extLst>
          </p:cNvPr>
          <p:cNvSpPr>
            <a:spLocks noGrp="1"/>
          </p:cNvSpPr>
          <p:nvPr>
            <p:ph type="title"/>
          </p:nvPr>
        </p:nvSpPr>
        <p:spPr>
          <a:xfrm>
            <a:off x="1547664" y="182591"/>
            <a:ext cx="9021688" cy="1143000"/>
          </a:xfrm>
        </p:spPr>
        <p:txBody>
          <a:bodyPr/>
          <a:lstStyle/>
          <a:p>
            <a:r>
              <a:rPr lang="de-DE" dirty="0"/>
              <a:t>Vorgeschichte der Hartz-Gesetze (II)</a:t>
            </a:r>
          </a:p>
        </p:txBody>
      </p:sp>
      <p:sp>
        <p:nvSpPr>
          <p:cNvPr id="3" name="Fußzeilenplatzhalter 2">
            <a:extLst>
              <a:ext uri="{FF2B5EF4-FFF2-40B4-BE49-F238E27FC236}">
                <a16:creationId xmlns:a16="http://schemas.microsoft.com/office/drawing/2014/main" id="{62B2E2AA-76E5-4552-AF66-FC842AD9BE8B}"/>
              </a:ext>
            </a:extLst>
          </p:cNvPr>
          <p:cNvSpPr>
            <a:spLocks noGrp="1"/>
          </p:cNvSpPr>
          <p:nvPr>
            <p:ph type="ftr" sz="quarter" idx="14"/>
          </p:nvPr>
        </p:nvSpPr>
        <p:spPr/>
        <p:txBody>
          <a:bodyPr/>
          <a:lstStyle/>
          <a:p>
            <a:endParaRPr lang="de-DE" dirty="0"/>
          </a:p>
        </p:txBody>
      </p:sp>
      <p:sp>
        <p:nvSpPr>
          <p:cNvPr id="5" name="Textfeld 4">
            <a:extLst>
              <a:ext uri="{FF2B5EF4-FFF2-40B4-BE49-F238E27FC236}">
                <a16:creationId xmlns:a16="http://schemas.microsoft.com/office/drawing/2014/main" id="{17351565-0220-4B28-AC07-70D9789DC808}"/>
              </a:ext>
            </a:extLst>
          </p:cNvPr>
          <p:cNvSpPr txBox="1"/>
          <p:nvPr/>
        </p:nvSpPr>
        <p:spPr>
          <a:xfrm>
            <a:off x="261864" y="1196752"/>
            <a:ext cx="8424936" cy="5047536"/>
          </a:xfrm>
          <a:prstGeom prst="rect">
            <a:avLst/>
          </a:prstGeom>
          <a:noFill/>
        </p:spPr>
        <p:txBody>
          <a:bodyPr wrap="square">
            <a:spAutoFit/>
          </a:bodyPr>
          <a:lstStyle/>
          <a:p>
            <a:pPr lvl="1"/>
            <a:r>
              <a:rPr lang="de-DE" sz="2400" b="1" dirty="0">
                <a:solidFill>
                  <a:schemeClr val="tx2"/>
                </a:solidFill>
              </a:rPr>
              <a:t>Lohnkosten und Sozialstaat wurden als Ursache der Arbeitslosigkeit und Deutschland als </a:t>
            </a:r>
            <a:r>
              <a:rPr lang="de-DE" sz="2400" b="1" dirty="0">
                <a:solidFill>
                  <a:srgbClr val="FF0000"/>
                </a:solidFill>
              </a:rPr>
              <a:t>der Kranke Mann Europas </a:t>
            </a:r>
            <a:r>
              <a:rPr lang="de-DE" sz="2400" b="1" dirty="0">
                <a:solidFill>
                  <a:schemeClr val="tx2"/>
                </a:solidFill>
              </a:rPr>
              <a:t>dargestellt</a:t>
            </a:r>
            <a:r>
              <a:rPr lang="de-DE" sz="2400" b="1" dirty="0">
                <a:solidFill>
                  <a:srgbClr val="FF0000"/>
                </a:solidFill>
              </a:rPr>
              <a:t> </a:t>
            </a:r>
          </a:p>
          <a:p>
            <a:pPr lvl="1"/>
            <a:endParaRPr lang="de-DE" sz="2000" b="1" dirty="0">
              <a:solidFill>
                <a:srgbClr val="FF0000"/>
              </a:solidFill>
            </a:endParaRPr>
          </a:p>
          <a:p>
            <a:pPr lvl="1"/>
            <a:r>
              <a:rPr lang="de-DE" sz="2000" b="1" dirty="0">
                <a:solidFill>
                  <a:schemeClr val="tx2"/>
                </a:solidFill>
              </a:rPr>
              <a:t>„ ...</a:t>
            </a:r>
            <a:r>
              <a:rPr lang="de-DE" sz="2000" b="1" i="1" dirty="0">
                <a:solidFill>
                  <a:schemeClr val="tx2"/>
                </a:solidFill>
                <a:effectLst/>
              </a:rPr>
              <a:t> Etwa 4,5 Millionen Deutsche sind heute schon nicht mehr wettbewerbsfähig.  Die Arbeitslosigkeit konzentriert sich in einem Maße bei den gering Qualifizierten. ….Die Abschaffung der Arbeitslosenhilfe ist die Grundvoraussetzung dafür, dass die Anspruchslöhne der Arbeitslosen fallen und dass zu niedrigeren Löhnen wieder mehr Stellen geschaffen werden können.“ </a:t>
            </a:r>
            <a:r>
              <a:rPr lang="de-DE" sz="1600" b="1" dirty="0">
                <a:solidFill>
                  <a:schemeClr val="tx2"/>
                </a:solidFill>
                <a:effectLst/>
              </a:rPr>
              <a:t>(H.W. Sinn </a:t>
            </a:r>
            <a:r>
              <a:rPr lang="de-DE" sz="1600" b="1" dirty="0">
                <a:solidFill>
                  <a:schemeClr val="tx2"/>
                </a:solidFill>
                <a:effectLst/>
                <a:hlinkClick r:id="rId2" action="ppaction://hlinkfile"/>
              </a:rPr>
              <a:t>file:///C:/Users/bosch/AppData/Local/Temp/sinn-kranke-mann-europas-ifo-2003.pdf</a:t>
            </a:r>
            <a:endParaRPr lang="de-DE" sz="1600" b="1" dirty="0">
              <a:solidFill>
                <a:schemeClr val="tx2"/>
              </a:solidFill>
              <a:effectLst/>
            </a:endParaRPr>
          </a:p>
          <a:p>
            <a:pPr lvl="1"/>
            <a:endParaRPr lang="de-DE" sz="1600" b="1" dirty="0">
              <a:solidFill>
                <a:schemeClr val="tx2"/>
              </a:solidFill>
            </a:endParaRPr>
          </a:p>
          <a:p>
            <a:pPr lvl="1"/>
            <a:r>
              <a:rPr lang="de-DE" sz="2000" b="1" i="1" dirty="0">
                <a:solidFill>
                  <a:schemeClr val="tx2"/>
                </a:solidFill>
              </a:rPr>
              <a:t>„Die Expansion des Dienstleistungssektors kann …. nur (!) wirksam durch eine Senkung der Lohnkosten gefördert werden“ </a:t>
            </a:r>
            <a:r>
              <a:rPr lang="de-DE" sz="1600" b="1" i="1" dirty="0">
                <a:solidFill>
                  <a:schemeClr val="tx2"/>
                </a:solidFill>
              </a:rPr>
              <a:t>(Arbeitsgruppe Benchmarking  im Kanzleramt und Bertelsmann Stiftung 1999)</a:t>
            </a:r>
            <a:endParaRPr lang="de-DE" sz="2000" b="1" i="1" dirty="0">
              <a:solidFill>
                <a:schemeClr val="tx2"/>
              </a:solidFill>
            </a:endParaRPr>
          </a:p>
          <a:p>
            <a:pPr lvl="1"/>
            <a:endParaRPr lang="de-DE" sz="2000" b="1" i="1" dirty="0">
              <a:solidFill>
                <a:schemeClr val="tx2"/>
              </a:solidFill>
            </a:endParaRPr>
          </a:p>
        </p:txBody>
      </p:sp>
    </p:spTree>
    <p:extLst>
      <p:ext uri="{BB962C8B-B14F-4D97-AF65-F5344CB8AC3E}">
        <p14:creationId xmlns:p14="http://schemas.microsoft.com/office/powerpoint/2010/main" val="972817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557513-605F-419D-8758-8794846EF33E}"/>
              </a:ext>
            </a:extLst>
          </p:cNvPr>
          <p:cNvSpPr>
            <a:spLocks noGrp="1"/>
          </p:cNvSpPr>
          <p:nvPr>
            <p:ph type="title"/>
          </p:nvPr>
        </p:nvSpPr>
        <p:spPr>
          <a:xfrm>
            <a:off x="620632" y="548680"/>
            <a:ext cx="8229600" cy="1143000"/>
          </a:xfrm>
        </p:spPr>
        <p:txBody>
          <a:bodyPr>
            <a:normAutofit/>
          </a:bodyPr>
          <a:lstStyle/>
          <a:p>
            <a:r>
              <a:rPr lang="de-DE" dirty="0"/>
              <a:t>Die  Hartz-Kommission</a:t>
            </a:r>
          </a:p>
        </p:txBody>
      </p:sp>
      <p:sp>
        <p:nvSpPr>
          <p:cNvPr id="3" name="Fußzeilenplatzhalter 2">
            <a:extLst>
              <a:ext uri="{FF2B5EF4-FFF2-40B4-BE49-F238E27FC236}">
                <a16:creationId xmlns:a16="http://schemas.microsoft.com/office/drawing/2014/main" id="{A5CAE379-6616-4F80-BC07-1AABD96A3DD7}"/>
              </a:ext>
            </a:extLst>
          </p:cNvPr>
          <p:cNvSpPr>
            <a:spLocks noGrp="1"/>
          </p:cNvSpPr>
          <p:nvPr>
            <p:ph type="ftr" sz="quarter" idx="14"/>
          </p:nvPr>
        </p:nvSpPr>
        <p:spPr/>
        <p:txBody>
          <a:bodyPr/>
          <a:lstStyle/>
          <a:p>
            <a:r>
              <a:rPr lang="de-DE" dirty="0"/>
              <a:t>:</a:t>
            </a:r>
          </a:p>
        </p:txBody>
      </p:sp>
      <p:sp>
        <p:nvSpPr>
          <p:cNvPr id="7" name="Textfeld 6">
            <a:extLst>
              <a:ext uri="{FF2B5EF4-FFF2-40B4-BE49-F238E27FC236}">
                <a16:creationId xmlns:a16="http://schemas.microsoft.com/office/drawing/2014/main" id="{1D2F1721-8645-42F9-94C8-BB3093312AB8}"/>
              </a:ext>
            </a:extLst>
          </p:cNvPr>
          <p:cNvSpPr txBox="1"/>
          <p:nvPr/>
        </p:nvSpPr>
        <p:spPr>
          <a:xfrm>
            <a:off x="321008" y="1434371"/>
            <a:ext cx="8501984" cy="5509200"/>
          </a:xfrm>
          <a:prstGeom prst="rect">
            <a:avLst/>
          </a:prstGeom>
          <a:noFill/>
        </p:spPr>
        <p:txBody>
          <a:bodyPr wrap="square">
            <a:spAutoFit/>
          </a:bodyPr>
          <a:lstStyle/>
          <a:p>
            <a:r>
              <a:rPr lang="de-DE" sz="2400" b="1" dirty="0">
                <a:solidFill>
                  <a:srgbClr val="FF0000"/>
                </a:solidFill>
              </a:rPr>
              <a:t>Vermittlungsskandal</a:t>
            </a:r>
            <a:r>
              <a:rPr lang="de-DE" sz="2400" b="1" dirty="0">
                <a:solidFill>
                  <a:schemeClr val="tx2"/>
                </a:solidFill>
              </a:rPr>
              <a:t> von 2001 </a:t>
            </a:r>
            <a:r>
              <a:rPr lang="de-DE" sz="2000" b="1" dirty="0">
                <a:solidFill>
                  <a:schemeClr val="tx2"/>
                </a:solidFill>
              </a:rPr>
              <a:t>(Fehlbuchungen von Vermittlungen in der Bundesagentur für Arbeit)</a:t>
            </a:r>
            <a:r>
              <a:rPr lang="de-DE" sz="2400" b="1" dirty="0">
                <a:solidFill>
                  <a:schemeClr val="tx2"/>
                </a:solidFill>
              </a:rPr>
              <a:t> bot Chance zu raschem Handeln </a:t>
            </a:r>
          </a:p>
          <a:p>
            <a:endParaRPr lang="de-DE" sz="2400" b="1" dirty="0">
              <a:solidFill>
                <a:schemeClr val="tx2"/>
              </a:solidFill>
            </a:endParaRPr>
          </a:p>
          <a:p>
            <a:r>
              <a:rPr lang="de-DE" sz="2400" b="1" dirty="0">
                <a:solidFill>
                  <a:srgbClr val="FF0000"/>
                </a:solidFill>
              </a:rPr>
              <a:t>Hartz-Kommission präsentierte im August 2002 die „weiche Version“</a:t>
            </a:r>
            <a:r>
              <a:rPr lang="de-DE" sz="2400" b="1" dirty="0">
                <a:solidFill>
                  <a:schemeClr val="tx2"/>
                </a:solidFill>
              </a:rPr>
              <a:t> einer Reformagenda mit den Kernaussagen</a:t>
            </a:r>
            <a:endParaRPr lang="de-DE" sz="2800" b="1" dirty="0">
              <a:solidFill>
                <a:schemeClr val="tx2"/>
              </a:solidFill>
            </a:endParaRPr>
          </a:p>
          <a:p>
            <a:pPr marL="800100" lvl="1" indent="-342900">
              <a:buFont typeface="Arial" panose="020B0604020202020204" pitchFamily="34" charset="0"/>
              <a:buChar char="•"/>
            </a:pPr>
            <a:r>
              <a:rPr lang="de-DE" sz="2000" b="1" dirty="0">
                <a:solidFill>
                  <a:schemeClr val="tx2"/>
                </a:solidFill>
              </a:rPr>
              <a:t>ausreichend Arbeitsplätze vorhanden: es fehlt nur an effektiven Strukturen und Instrumenten, sie zu besetzen</a:t>
            </a:r>
          </a:p>
          <a:p>
            <a:pPr marL="800100" lvl="1" indent="-342900">
              <a:buFont typeface="Arial" panose="020B0604020202020204" pitchFamily="34" charset="0"/>
              <a:buChar char="•"/>
            </a:pPr>
            <a:r>
              <a:rPr lang="de-DE" sz="2000" b="1" dirty="0">
                <a:solidFill>
                  <a:schemeClr val="tx2"/>
                </a:solidFill>
              </a:rPr>
              <a:t>Ausbau der Arbeitsbehörde zu Kompetenzcentern mit Leistungen aus einer Hand und effektivem Controllingsystem</a:t>
            </a:r>
          </a:p>
          <a:p>
            <a:pPr marL="800100" lvl="1" indent="-342900">
              <a:buFont typeface="Arial" panose="020B0604020202020204" pitchFamily="34" charset="0"/>
              <a:buChar char="•"/>
            </a:pPr>
            <a:r>
              <a:rPr lang="de-DE" sz="2000" b="1" dirty="0">
                <a:solidFill>
                  <a:schemeClr val="tx2"/>
                </a:solidFill>
              </a:rPr>
              <a:t>Arbeitslose fördern, gleichzeitig aber mehr Eigeninitiative einfordern</a:t>
            </a:r>
          </a:p>
          <a:p>
            <a:pPr marL="800100" lvl="1" indent="-342900">
              <a:buFont typeface="Arial" panose="020B0604020202020204" pitchFamily="34" charset="0"/>
              <a:buChar char="•"/>
            </a:pPr>
            <a:r>
              <a:rPr lang="de-DE" sz="2000" b="1" dirty="0">
                <a:solidFill>
                  <a:schemeClr val="tx2"/>
                </a:solidFill>
              </a:rPr>
              <a:t>Neue Instrumente (Job </a:t>
            </a:r>
            <a:r>
              <a:rPr lang="de-DE" sz="2000" b="1" dirty="0" err="1">
                <a:solidFill>
                  <a:schemeClr val="tx2"/>
                </a:solidFill>
              </a:rPr>
              <a:t>Floater</a:t>
            </a:r>
            <a:r>
              <a:rPr lang="de-DE" sz="2000" b="1" dirty="0">
                <a:solidFill>
                  <a:schemeClr val="tx2"/>
                </a:solidFill>
              </a:rPr>
              <a:t>, Ich-AG, Personal Serviceagenturen, Quick-Vermittlung, Neue Zumutbarkeit, Bridge-System in den Ruhestand etc.) </a:t>
            </a:r>
            <a:r>
              <a:rPr lang="de-DE" sz="2000" b="1" dirty="0">
                <a:solidFill>
                  <a:srgbClr val="FF0000"/>
                </a:solidFill>
              </a:rPr>
              <a:t>der Schlüssel zur Halbierung der Arbeitslosigkeit</a:t>
            </a:r>
            <a:endParaRPr lang="de-DE" sz="2400" b="1" dirty="0">
              <a:solidFill>
                <a:schemeClr val="tx2"/>
              </a:solidFill>
            </a:endParaRPr>
          </a:p>
          <a:p>
            <a:r>
              <a:rPr lang="de-DE" sz="2400" b="1" dirty="0">
                <a:solidFill>
                  <a:schemeClr val="tx2"/>
                </a:solidFill>
              </a:rPr>
              <a:t>Von Härten und Deregulierung war außer bei der Zumutbarkeit im Bericht nicht die Rede</a:t>
            </a:r>
          </a:p>
          <a:p>
            <a:endParaRPr lang="de-DE" sz="2400" b="1" dirty="0">
              <a:solidFill>
                <a:schemeClr val="tx2"/>
              </a:solidFill>
            </a:endParaRPr>
          </a:p>
        </p:txBody>
      </p:sp>
    </p:spTree>
    <p:extLst>
      <p:ext uri="{BB962C8B-B14F-4D97-AF65-F5344CB8AC3E}">
        <p14:creationId xmlns:p14="http://schemas.microsoft.com/office/powerpoint/2010/main" val="1162616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3C67E-D15C-4458-BF91-4B2EA860A5C7}"/>
              </a:ext>
            </a:extLst>
          </p:cNvPr>
          <p:cNvSpPr>
            <a:spLocks noGrp="1"/>
          </p:cNvSpPr>
          <p:nvPr>
            <p:ph type="title"/>
          </p:nvPr>
        </p:nvSpPr>
        <p:spPr>
          <a:xfrm>
            <a:off x="107504" y="850952"/>
            <a:ext cx="9036496" cy="1138186"/>
          </a:xfrm>
        </p:spPr>
        <p:txBody>
          <a:bodyPr>
            <a:normAutofit/>
          </a:bodyPr>
          <a:lstStyle/>
          <a:p>
            <a:pPr algn="l"/>
            <a:r>
              <a:rPr lang="de-DE" sz="2400" b="1" dirty="0"/>
              <a:t>Versprechen: Halbierung der Arbeitslosigkeit in weniger als zweieinhalb Jahren durch reine Angebotspolitik</a:t>
            </a:r>
          </a:p>
        </p:txBody>
      </p:sp>
      <p:pic>
        <p:nvPicPr>
          <p:cNvPr id="8" name="Inhaltsplatzhalter 7">
            <a:extLst>
              <a:ext uri="{FF2B5EF4-FFF2-40B4-BE49-F238E27FC236}">
                <a16:creationId xmlns:a16="http://schemas.microsoft.com/office/drawing/2014/main" id="{2EEE2A65-A013-48ED-867A-39A0C3FB01EC}"/>
              </a:ext>
            </a:extLst>
          </p:cNvPr>
          <p:cNvPicPr>
            <a:picLocks noGrp="1" noChangeAspect="1"/>
          </p:cNvPicPr>
          <p:nvPr>
            <p:ph sz="half" idx="1"/>
          </p:nvPr>
        </p:nvPicPr>
        <p:blipFill>
          <a:blip r:embed="rId2"/>
          <a:stretch>
            <a:fillRect/>
          </a:stretch>
        </p:blipFill>
        <p:spPr>
          <a:xfrm>
            <a:off x="457200" y="1844824"/>
            <a:ext cx="4038600" cy="3743752"/>
          </a:xfrm>
        </p:spPr>
      </p:pic>
      <p:sp>
        <p:nvSpPr>
          <p:cNvPr id="5" name="Fußzeilenplatzhalter 4">
            <a:extLst>
              <a:ext uri="{FF2B5EF4-FFF2-40B4-BE49-F238E27FC236}">
                <a16:creationId xmlns:a16="http://schemas.microsoft.com/office/drawing/2014/main" id="{12AC6159-D99C-492F-9EC8-7E0A08BADCE5}"/>
              </a:ext>
            </a:extLst>
          </p:cNvPr>
          <p:cNvSpPr>
            <a:spLocks noGrp="1"/>
          </p:cNvSpPr>
          <p:nvPr>
            <p:ph type="ftr" sz="quarter" idx="11"/>
          </p:nvPr>
        </p:nvSpPr>
        <p:spPr>
          <a:xfrm>
            <a:off x="755576" y="6434234"/>
            <a:ext cx="5264224" cy="287241"/>
          </a:xfrm>
        </p:spPr>
        <p:txBody>
          <a:bodyPr/>
          <a:lstStyle/>
          <a:p>
            <a:pPr algn="l"/>
            <a:r>
              <a:rPr lang="de-DE" b="1" dirty="0"/>
              <a:t>Quelle: Hartz Bericht 2002: 17 und 35</a:t>
            </a:r>
          </a:p>
        </p:txBody>
      </p:sp>
      <p:pic>
        <p:nvPicPr>
          <p:cNvPr id="6" name="Inhaltsplatzhalter 5">
            <a:extLst>
              <a:ext uri="{FF2B5EF4-FFF2-40B4-BE49-F238E27FC236}">
                <a16:creationId xmlns:a16="http://schemas.microsoft.com/office/drawing/2014/main" id="{991D3A24-9867-4743-B4CD-3F64DDF6B4EB}"/>
              </a:ext>
            </a:extLst>
          </p:cNvPr>
          <p:cNvPicPr>
            <a:picLocks noGrp="1" noChangeAspect="1"/>
          </p:cNvPicPr>
          <p:nvPr>
            <p:ph sz="half" idx="2"/>
          </p:nvPr>
        </p:nvPicPr>
        <p:blipFill>
          <a:blip r:embed="rId3"/>
          <a:stretch>
            <a:fillRect/>
          </a:stretch>
        </p:blipFill>
        <p:spPr>
          <a:xfrm>
            <a:off x="4648200" y="1719314"/>
            <a:ext cx="4038600" cy="4287734"/>
          </a:xfrm>
          <a:prstGeom prst="rect">
            <a:avLst/>
          </a:prstGeom>
        </p:spPr>
      </p:pic>
    </p:spTree>
    <p:extLst>
      <p:ext uri="{BB962C8B-B14F-4D97-AF65-F5344CB8AC3E}">
        <p14:creationId xmlns:p14="http://schemas.microsoft.com/office/powerpoint/2010/main" val="1754803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557513-605F-419D-8758-8794846EF33E}"/>
              </a:ext>
            </a:extLst>
          </p:cNvPr>
          <p:cNvSpPr>
            <a:spLocks noGrp="1"/>
          </p:cNvSpPr>
          <p:nvPr>
            <p:ph type="title"/>
          </p:nvPr>
        </p:nvSpPr>
        <p:spPr>
          <a:xfrm>
            <a:off x="504000" y="620688"/>
            <a:ext cx="8229600" cy="1143000"/>
          </a:xfrm>
        </p:spPr>
        <p:txBody>
          <a:bodyPr/>
          <a:lstStyle/>
          <a:p>
            <a:r>
              <a:rPr lang="de-DE" dirty="0"/>
              <a:t>Die wichtigsten Regelungen der vier Hartz-Gesetze </a:t>
            </a:r>
          </a:p>
        </p:txBody>
      </p:sp>
      <p:sp>
        <p:nvSpPr>
          <p:cNvPr id="3" name="Fußzeilenplatzhalter 2">
            <a:extLst>
              <a:ext uri="{FF2B5EF4-FFF2-40B4-BE49-F238E27FC236}">
                <a16:creationId xmlns:a16="http://schemas.microsoft.com/office/drawing/2014/main" id="{A5CAE379-6616-4F80-BC07-1AABD96A3DD7}"/>
              </a:ext>
            </a:extLst>
          </p:cNvPr>
          <p:cNvSpPr>
            <a:spLocks noGrp="1"/>
          </p:cNvSpPr>
          <p:nvPr>
            <p:ph type="ftr" sz="quarter" idx="14"/>
          </p:nvPr>
        </p:nvSpPr>
        <p:spPr/>
        <p:txBody>
          <a:bodyPr/>
          <a:lstStyle/>
          <a:p>
            <a:r>
              <a:rPr lang="de-DE" dirty="0"/>
              <a:t>:</a:t>
            </a:r>
          </a:p>
        </p:txBody>
      </p:sp>
      <p:sp>
        <p:nvSpPr>
          <p:cNvPr id="5" name="Textfeld 4">
            <a:extLst>
              <a:ext uri="{FF2B5EF4-FFF2-40B4-BE49-F238E27FC236}">
                <a16:creationId xmlns:a16="http://schemas.microsoft.com/office/drawing/2014/main" id="{51C7A3BF-AF1A-422A-9263-6592104678A3}"/>
              </a:ext>
            </a:extLst>
          </p:cNvPr>
          <p:cNvSpPr txBox="1"/>
          <p:nvPr/>
        </p:nvSpPr>
        <p:spPr>
          <a:xfrm>
            <a:off x="499412" y="1556792"/>
            <a:ext cx="7884424" cy="5632311"/>
          </a:xfrm>
          <a:prstGeom prst="rect">
            <a:avLst/>
          </a:prstGeom>
          <a:noFill/>
        </p:spPr>
        <p:txBody>
          <a:bodyPr wrap="square">
            <a:spAutoFit/>
          </a:bodyPr>
          <a:lstStyle/>
          <a:p>
            <a:r>
              <a:rPr lang="de-DE" sz="2400" b="1" i="1" dirty="0">
                <a:solidFill>
                  <a:schemeClr val="tx2"/>
                </a:solidFill>
              </a:rPr>
              <a:t>Hartz I</a:t>
            </a:r>
            <a:r>
              <a:rPr lang="de-DE" sz="2400" b="1" dirty="0">
                <a:solidFill>
                  <a:schemeClr val="tx2"/>
                </a:solidFill>
              </a:rPr>
              <a:t>: Personal-Service-Agenturen (Vermittlung über Leiharbeit), </a:t>
            </a:r>
            <a:r>
              <a:rPr lang="de-DE" sz="2400" b="1" dirty="0">
                <a:solidFill>
                  <a:srgbClr val="FF0000"/>
                </a:solidFill>
              </a:rPr>
              <a:t>Deregulierung der Leiharbeit</a:t>
            </a:r>
            <a:r>
              <a:rPr lang="de-DE" sz="2400" b="1" dirty="0">
                <a:solidFill>
                  <a:schemeClr val="tx2"/>
                </a:solidFill>
              </a:rPr>
              <a:t>, längere Befristung für Ältere</a:t>
            </a:r>
          </a:p>
          <a:p>
            <a:r>
              <a:rPr lang="de-DE" sz="2400" b="1" i="1" dirty="0">
                <a:solidFill>
                  <a:schemeClr val="tx2"/>
                </a:solidFill>
              </a:rPr>
              <a:t>Hartz II</a:t>
            </a:r>
            <a:r>
              <a:rPr lang="de-DE" sz="2400" b="1" dirty="0">
                <a:solidFill>
                  <a:schemeClr val="tx2"/>
                </a:solidFill>
              </a:rPr>
              <a:t>: Ich-</a:t>
            </a:r>
            <a:r>
              <a:rPr lang="de-DE" sz="2400" b="1" dirty="0" err="1">
                <a:solidFill>
                  <a:schemeClr val="tx2"/>
                </a:solidFill>
              </a:rPr>
              <a:t>AG‘s</a:t>
            </a:r>
            <a:r>
              <a:rPr lang="de-DE" sz="2400" b="1" dirty="0">
                <a:solidFill>
                  <a:schemeClr val="tx2"/>
                </a:solidFill>
              </a:rPr>
              <a:t>, </a:t>
            </a:r>
            <a:r>
              <a:rPr lang="de-DE" sz="2400" b="1" dirty="0">
                <a:solidFill>
                  <a:srgbClr val="FF0000"/>
                </a:solidFill>
              </a:rPr>
              <a:t>Ausbau der Mini-Jobs</a:t>
            </a:r>
          </a:p>
          <a:p>
            <a:r>
              <a:rPr lang="de-DE" sz="2400" b="1" i="1" dirty="0">
                <a:solidFill>
                  <a:schemeClr val="tx2"/>
                </a:solidFill>
              </a:rPr>
              <a:t>Hartz III</a:t>
            </a:r>
            <a:r>
              <a:rPr lang="de-DE" sz="2400" b="1" dirty="0">
                <a:solidFill>
                  <a:schemeClr val="tx2"/>
                </a:solidFill>
              </a:rPr>
              <a:t>: Organisationsreform der Bundesagentur für Arbeit</a:t>
            </a:r>
          </a:p>
          <a:p>
            <a:r>
              <a:rPr lang="de-DE" sz="2400" b="1" i="1" dirty="0">
                <a:solidFill>
                  <a:schemeClr val="tx2"/>
                </a:solidFill>
              </a:rPr>
              <a:t>Hartz IV</a:t>
            </a:r>
            <a:r>
              <a:rPr lang="de-DE" sz="2400" b="1" dirty="0">
                <a:solidFill>
                  <a:schemeClr val="tx2"/>
                </a:solidFill>
              </a:rPr>
              <a:t>: </a:t>
            </a:r>
            <a:r>
              <a:rPr lang="de-DE" sz="2400" b="1" dirty="0">
                <a:solidFill>
                  <a:srgbClr val="FF0000"/>
                </a:solidFill>
              </a:rPr>
              <a:t>Ersatz der Arbeitslosenhilfe</a:t>
            </a:r>
            <a:r>
              <a:rPr lang="de-DE" sz="2400" b="1" dirty="0">
                <a:solidFill>
                  <a:schemeClr val="tx2"/>
                </a:solidFill>
              </a:rPr>
              <a:t> durch Arbeitslosengeld II, </a:t>
            </a:r>
            <a:r>
              <a:rPr lang="de-DE" sz="2400" b="1" dirty="0">
                <a:solidFill>
                  <a:srgbClr val="FF0000"/>
                </a:solidFill>
              </a:rPr>
              <a:t>Kürzung auf Sozialhilfeniveau; Kürzung der Dauer des ALG I für Ältere</a:t>
            </a:r>
            <a:r>
              <a:rPr lang="de-DE" sz="2400" b="1" dirty="0">
                <a:solidFill>
                  <a:schemeClr val="tx2"/>
                </a:solidFill>
              </a:rPr>
              <a:t>; Betreuung der erwerbsfähigen Langzeitarbeitslosen gemeinsam durch Kommunen und Arbeitsagenturen gemeinsam bzw. von Options-Kommunen alleine </a:t>
            </a:r>
          </a:p>
          <a:p>
            <a:r>
              <a:rPr lang="de-DE" sz="2400" b="1" u="sng" dirty="0">
                <a:solidFill>
                  <a:schemeClr val="tx2"/>
                </a:solidFill>
              </a:rPr>
              <a:t>Die implizite Agenda </a:t>
            </a:r>
            <a:r>
              <a:rPr lang="de-DE" sz="2400" b="1" u="sng" dirty="0">
                <a:solidFill>
                  <a:srgbClr val="FF0000"/>
                </a:solidFill>
              </a:rPr>
              <a:t>„Senkung der Lohnkosten“ </a:t>
            </a:r>
            <a:r>
              <a:rPr lang="de-DE" sz="2400" b="1" u="sng" dirty="0">
                <a:solidFill>
                  <a:schemeClr val="tx2"/>
                </a:solidFill>
              </a:rPr>
              <a:t>über Gesetze umgesetzt  </a:t>
            </a:r>
          </a:p>
          <a:p>
            <a:endParaRPr lang="de-DE" sz="2400" b="1" dirty="0">
              <a:solidFill>
                <a:schemeClr val="tx2"/>
              </a:solidFill>
            </a:endParaRPr>
          </a:p>
          <a:p>
            <a:endParaRPr lang="de-DE" sz="2400" b="1" dirty="0">
              <a:solidFill>
                <a:schemeClr val="tx2"/>
              </a:solidFill>
            </a:endParaRPr>
          </a:p>
        </p:txBody>
      </p:sp>
    </p:spTree>
    <p:extLst>
      <p:ext uri="{BB962C8B-B14F-4D97-AF65-F5344CB8AC3E}">
        <p14:creationId xmlns:p14="http://schemas.microsoft.com/office/powerpoint/2010/main" val="3473558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557513-605F-419D-8758-8794846EF33E}"/>
              </a:ext>
            </a:extLst>
          </p:cNvPr>
          <p:cNvSpPr>
            <a:spLocks noGrp="1"/>
          </p:cNvSpPr>
          <p:nvPr>
            <p:ph type="title"/>
          </p:nvPr>
        </p:nvSpPr>
        <p:spPr>
          <a:xfrm>
            <a:off x="480600" y="701824"/>
            <a:ext cx="8229600" cy="1143000"/>
          </a:xfrm>
        </p:spPr>
        <p:txBody>
          <a:bodyPr>
            <a:normAutofit/>
          </a:bodyPr>
          <a:lstStyle/>
          <a:p>
            <a:r>
              <a:rPr lang="de-DE" sz="2000" dirty="0"/>
              <a:t>Die vier Hartz-Gesetze – Der erste Bruch mit den Versprechungen des Hartz-Berichts</a:t>
            </a:r>
          </a:p>
        </p:txBody>
      </p:sp>
      <p:sp>
        <p:nvSpPr>
          <p:cNvPr id="3" name="Fußzeilenplatzhalter 2">
            <a:extLst>
              <a:ext uri="{FF2B5EF4-FFF2-40B4-BE49-F238E27FC236}">
                <a16:creationId xmlns:a16="http://schemas.microsoft.com/office/drawing/2014/main" id="{A5CAE379-6616-4F80-BC07-1AABD96A3DD7}"/>
              </a:ext>
            </a:extLst>
          </p:cNvPr>
          <p:cNvSpPr>
            <a:spLocks noGrp="1"/>
          </p:cNvSpPr>
          <p:nvPr>
            <p:ph type="ftr" sz="quarter" idx="14"/>
          </p:nvPr>
        </p:nvSpPr>
        <p:spPr/>
        <p:txBody>
          <a:bodyPr/>
          <a:lstStyle/>
          <a:p>
            <a:r>
              <a:rPr lang="de-DE" dirty="0"/>
              <a:t>:</a:t>
            </a:r>
          </a:p>
        </p:txBody>
      </p:sp>
      <p:sp>
        <p:nvSpPr>
          <p:cNvPr id="7" name="Textfeld 6">
            <a:extLst>
              <a:ext uri="{FF2B5EF4-FFF2-40B4-BE49-F238E27FC236}">
                <a16:creationId xmlns:a16="http://schemas.microsoft.com/office/drawing/2014/main" id="{1D2F1721-8645-42F9-94C8-BB3093312AB8}"/>
              </a:ext>
            </a:extLst>
          </p:cNvPr>
          <p:cNvSpPr txBox="1"/>
          <p:nvPr/>
        </p:nvSpPr>
        <p:spPr>
          <a:xfrm>
            <a:off x="179512" y="1844824"/>
            <a:ext cx="8856984" cy="4154984"/>
          </a:xfrm>
          <a:prstGeom prst="rect">
            <a:avLst/>
          </a:prstGeom>
          <a:noFill/>
        </p:spPr>
        <p:txBody>
          <a:bodyPr wrap="square">
            <a:spAutoFit/>
          </a:bodyPr>
          <a:lstStyle/>
          <a:p>
            <a:pPr marL="342900" indent="-342900">
              <a:buFont typeface="Arial" panose="020B0604020202020204" pitchFamily="34" charset="0"/>
              <a:buChar char="•"/>
            </a:pPr>
            <a:r>
              <a:rPr lang="de-DE" sz="2400" b="1" dirty="0">
                <a:solidFill>
                  <a:schemeClr val="tx2"/>
                </a:solidFill>
              </a:rPr>
              <a:t>Leistungskürzungen durch </a:t>
            </a:r>
            <a:r>
              <a:rPr lang="de-DE" sz="2400" b="1" dirty="0">
                <a:solidFill>
                  <a:srgbClr val="FF0000"/>
                </a:solidFill>
              </a:rPr>
              <a:t>Abschaffung der Arbeitslosenhilfe </a:t>
            </a:r>
            <a:r>
              <a:rPr lang="de-DE" sz="2400" b="1" dirty="0">
                <a:solidFill>
                  <a:schemeClr val="tx2"/>
                </a:solidFill>
              </a:rPr>
              <a:t>für langjährige Beitragszahler </a:t>
            </a:r>
            <a:r>
              <a:rPr lang="de-DE" sz="2000" b="1" dirty="0">
                <a:solidFill>
                  <a:srgbClr val="FF0000"/>
                </a:solidFill>
              </a:rPr>
              <a:t>(rund 200 000 Betroffene), </a:t>
            </a:r>
            <a:r>
              <a:rPr lang="de-DE" sz="2400" b="1" dirty="0">
                <a:solidFill>
                  <a:srgbClr val="FF0000"/>
                </a:solidFill>
              </a:rPr>
              <a:t>Verkürzung der Dauer des ALG I für Ältere</a:t>
            </a:r>
            <a:endParaRPr lang="de-DE" sz="2400" b="1" dirty="0">
              <a:solidFill>
                <a:schemeClr val="tx2"/>
              </a:solidFill>
            </a:endParaRPr>
          </a:p>
          <a:p>
            <a:pPr marL="342900" indent="-342900">
              <a:buFont typeface="Arial" panose="020B0604020202020204" pitchFamily="34" charset="0"/>
              <a:buChar char="•"/>
            </a:pPr>
            <a:r>
              <a:rPr lang="de-DE" sz="2400" b="1" dirty="0">
                <a:solidFill>
                  <a:schemeClr val="tx2"/>
                </a:solidFill>
              </a:rPr>
              <a:t>Massive </a:t>
            </a:r>
            <a:r>
              <a:rPr lang="de-DE" sz="2400" b="1" dirty="0">
                <a:solidFill>
                  <a:srgbClr val="FF0000"/>
                </a:solidFill>
              </a:rPr>
              <a:t>Deregulierung der Leiharbeit und der Minijobs</a:t>
            </a:r>
            <a:r>
              <a:rPr lang="de-DE" sz="2400" b="1" dirty="0">
                <a:solidFill>
                  <a:schemeClr val="tx2"/>
                </a:solidFill>
              </a:rPr>
              <a:t>, die die höchsten Anteile von Geringverdienern haben</a:t>
            </a:r>
          </a:p>
          <a:p>
            <a:pPr marL="342900" indent="-342900">
              <a:buFont typeface="Arial" panose="020B0604020202020204" pitchFamily="34" charset="0"/>
              <a:buChar char="•"/>
            </a:pPr>
            <a:r>
              <a:rPr lang="de-DE" sz="2400" b="1" dirty="0">
                <a:solidFill>
                  <a:schemeClr val="tx2"/>
                </a:solidFill>
              </a:rPr>
              <a:t>Nicht Leistungen aus einer Hand: Konkurrierende Vermittlungs-systeme mit einem Stigma für ALG II Bezieher, insbesondere Jugendliche</a:t>
            </a:r>
          </a:p>
          <a:p>
            <a:pPr marL="342900" indent="-342900">
              <a:buFont typeface="Arial" panose="020B0604020202020204" pitchFamily="34" charset="0"/>
              <a:buChar char="•"/>
            </a:pPr>
            <a:r>
              <a:rPr lang="de-DE" sz="2400" b="1" dirty="0">
                <a:solidFill>
                  <a:schemeClr val="tx2"/>
                </a:solidFill>
              </a:rPr>
              <a:t>Klarer Vorrang des Forderns durch Kahlschlag bei der Weiterbildung, Verschärfung der Zumutbarkeitskriterien und der Sanktionen</a:t>
            </a:r>
            <a:endParaRPr lang="de-DE" sz="2400" b="1" dirty="0">
              <a:solidFill>
                <a:srgbClr val="FF0000"/>
              </a:solidFill>
            </a:endParaRPr>
          </a:p>
        </p:txBody>
      </p:sp>
    </p:spTree>
    <p:extLst>
      <p:ext uri="{BB962C8B-B14F-4D97-AF65-F5344CB8AC3E}">
        <p14:creationId xmlns:p14="http://schemas.microsoft.com/office/powerpoint/2010/main" val="497493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40FAA5-6FD0-4611-9CBB-1B91DAAC32E3}"/>
              </a:ext>
            </a:extLst>
          </p:cNvPr>
          <p:cNvSpPr>
            <a:spLocks noGrp="1"/>
          </p:cNvSpPr>
          <p:nvPr>
            <p:ph type="title"/>
          </p:nvPr>
        </p:nvSpPr>
        <p:spPr>
          <a:xfrm>
            <a:off x="480600" y="434799"/>
            <a:ext cx="8229600" cy="1143000"/>
          </a:xfrm>
        </p:spPr>
        <p:txBody>
          <a:bodyPr/>
          <a:lstStyle/>
          <a:p>
            <a:r>
              <a:rPr lang="de-DE" dirty="0"/>
              <a:t>Zunahme des Niedriglohnsektors</a:t>
            </a:r>
          </a:p>
        </p:txBody>
      </p:sp>
      <p:sp>
        <p:nvSpPr>
          <p:cNvPr id="3" name="Fußzeilenplatzhalter 2">
            <a:extLst>
              <a:ext uri="{FF2B5EF4-FFF2-40B4-BE49-F238E27FC236}">
                <a16:creationId xmlns:a16="http://schemas.microsoft.com/office/drawing/2014/main" id="{109B3AFC-6E39-4A7B-947A-783A263DC379}"/>
              </a:ext>
            </a:extLst>
          </p:cNvPr>
          <p:cNvSpPr>
            <a:spLocks noGrp="1"/>
          </p:cNvSpPr>
          <p:nvPr>
            <p:ph type="ftr" sz="quarter" idx="14"/>
          </p:nvPr>
        </p:nvSpPr>
        <p:spPr/>
        <p:txBody>
          <a:bodyPr/>
          <a:lstStyle/>
          <a:p>
            <a:r>
              <a:rPr lang="de-DE" dirty="0"/>
              <a:t>:</a:t>
            </a:r>
          </a:p>
        </p:txBody>
      </p:sp>
      <p:sp>
        <p:nvSpPr>
          <p:cNvPr id="5" name="Textfeld 4">
            <a:extLst>
              <a:ext uri="{FF2B5EF4-FFF2-40B4-BE49-F238E27FC236}">
                <a16:creationId xmlns:a16="http://schemas.microsoft.com/office/drawing/2014/main" id="{8D0D2AC3-4995-4695-9DB3-760556169672}"/>
              </a:ext>
            </a:extLst>
          </p:cNvPr>
          <p:cNvSpPr txBox="1"/>
          <p:nvPr/>
        </p:nvSpPr>
        <p:spPr>
          <a:xfrm>
            <a:off x="323528" y="1567352"/>
            <a:ext cx="8229600" cy="6247864"/>
          </a:xfrm>
          <a:prstGeom prst="rect">
            <a:avLst/>
          </a:prstGeom>
          <a:noFill/>
        </p:spPr>
        <p:txBody>
          <a:bodyPr wrap="square">
            <a:spAutoFit/>
          </a:bodyPr>
          <a:lstStyle/>
          <a:p>
            <a:r>
              <a:rPr lang="de-DE" sz="2400" b="1" i="1" dirty="0">
                <a:solidFill>
                  <a:srgbClr val="FF0000"/>
                </a:solidFill>
              </a:rPr>
              <a:t>„Wir haben einen der besten Niedriglohnsektoren aufgebaut, den es in Europa gibt“ </a:t>
            </a:r>
            <a:r>
              <a:rPr lang="de-DE" b="1" i="1" dirty="0">
                <a:solidFill>
                  <a:schemeClr val="tx2"/>
                </a:solidFill>
              </a:rPr>
              <a:t>(Gerhard </a:t>
            </a:r>
            <a:r>
              <a:rPr lang="de-DE" b="1" dirty="0">
                <a:solidFill>
                  <a:schemeClr val="tx2"/>
                </a:solidFill>
              </a:rPr>
              <a:t>Schröder, Weltwirtschaftsforum Davos 2005</a:t>
            </a:r>
          </a:p>
          <a:p>
            <a:r>
              <a:rPr lang="de-DE" sz="2400" b="1" dirty="0">
                <a:solidFill>
                  <a:schemeClr val="tx2"/>
                </a:solidFill>
              </a:rPr>
              <a:t>Fakten: </a:t>
            </a:r>
          </a:p>
          <a:p>
            <a:pPr marL="800100" lvl="1" indent="-342900">
              <a:buFont typeface="Arial" panose="020B0604020202020204" pitchFamily="34" charset="0"/>
              <a:buChar char="•"/>
            </a:pPr>
            <a:r>
              <a:rPr lang="de-DE" sz="2000" b="1" dirty="0">
                <a:solidFill>
                  <a:schemeClr val="tx2"/>
                </a:solidFill>
              </a:rPr>
              <a:t>Zunahme des Niedriglohnsektor und weiterer Verfall der Löhne innerhalb des Niedriglohnsektors</a:t>
            </a:r>
          </a:p>
          <a:p>
            <a:pPr marL="800100" lvl="1" indent="-342900">
              <a:buFont typeface="Arial" panose="020B0604020202020204" pitchFamily="34" charset="0"/>
              <a:buChar char="•"/>
            </a:pPr>
            <a:r>
              <a:rPr lang="de-DE" sz="2000" b="1" dirty="0">
                <a:solidFill>
                  <a:schemeClr val="tx2"/>
                </a:solidFill>
              </a:rPr>
              <a:t>Wichtigste Gründe: </a:t>
            </a:r>
          </a:p>
          <a:p>
            <a:pPr marL="1257300" lvl="2" indent="-342900">
              <a:buFont typeface="Arial" panose="020B0604020202020204" pitchFamily="34" charset="0"/>
              <a:buChar char="•"/>
            </a:pPr>
            <a:r>
              <a:rPr lang="de-DE" sz="2000" b="1" dirty="0">
                <a:solidFill>
                  <a:schemeClr val="tx2"/>
                </a:solidFill>
              </a:rPr>
              <a:t>Sinkende Tarifbindung (heute nur noch 54%), kein Mindestlohn</a:t>
            </a:r>
          </a:p>
          <a:p>
            <a:pPr marL="1257300" lvl="2" indent="-342900">
              <a:buFont typeface="Arial" panose="020B0604020202020204" pitchFamily="34" charset="0"/>
              <a:buChar char="•"/>
            </a:pPr>
            <a:r>
              <a:rPr lang="de-DE" sz="2000" b="1" dirty="0">
                <a:solidFill>
                  <a:schemeClr val="tx2"/>
                </a:solidFill>
              </a:rPr>
              <a:t>Verlagerung von Tätigkeiten in tarif- und mitbestimmungsfreie Zonen durch Outsourcing oder Privatisierung</a:t>
            </a:r>
          </a:p>
          <a:p>
            <a:pPr marL="1257300" lvl="2" indent="-342900">
              <a:buFont typeface="Arial" panose="020B0604020202020204" pitchFamily="34" charset="0"/>
              <a:buChar char="•"/>
            </a:pPr>
            <a:r>
              <a:rPr lang="de-DE" sz="2000" b="1" dirty="0">
                <a:solidFill>
                  <a:schemeClr val="tx2"/>
                </a:solidFill>
              </a:rPr>
              <a:t>Zunahme von Leiharbeit um rund 600 000 und Minijobs um rund 2,3 </a:t>
            </a:r>
            <a:r>
              <a:rPr lang="de-DE" sz="2000" b="1" dirty="0" err="1">
                <a:solidFill>
                  <a:schemeClr val="tx2"/>
                </a:solidFill>
              </a:rPr>
              <a:t>Mio</a:t>
            </a:r>
            <a:r>
              <a:rPr lang="de-DE" sz="2000" b="1" dirty="0">
                <a:solidFill>
                  <a:schemeClr val="tx2"/>
                </a:solidFill>
              </a:rPr>
              <a:t> – hier sehr hohe Niedriglohnanteile</a:t>
            </a:r>
          </a:p>
          <a:p>
            <a:pPr marL="1257300" lvl="2" indent="-342900">
              <a:buFont typeface="Arial" panose="020B0604020202020204" pitchFamily="34" charset="0"/>
              <a:buChar char="•"/>
            </a:pPr>
            <a:r>
              <a:rPr lang="de-DE" sz="2000" b="1" dirty="0">
                <a:solidFill>
                  <a:schemeClr val="tx2"/>
                </a:solidFill>
              </a:rPr>
              <a:t>Hoher Sanktionsdruck auf Arbeitslose</a:t>
            </a:r>
            <a:r>
              <a:rPr lang="de-DE" sz="2400" b="1" dirty="0"/>
              <a:t> </a:t>
            </a:r>
          </a:p>
          <a:p>
            <a:pPr marL="342900" indent="-342900">
              <a:buFont typeface="Arial" panose="020B0604020202020204" pitchFamily="34" charset="0"/>
              <a:buChar char="•"/>
            </a:pPr>
            <a:r>
              <a:rPr lang="de-DE" sz="2400" b="1" dirty="0"/>
              <a:t>Kontext wichtig: Hartz wirkte in Verbindung mit abnehmender Tarifbindung:</a:t>
            </a:r>
            <a:r>
              <a:rPr lang="de-DE" sz="2400" b="1" dirty="0">
                <a:solidFill>
                  <a:schemeClr val="tx2"/>
                </a:solidFill>
              </a:rPr>
              <a:t> </a:t>
            </a:r>
            <a:r>
              <a:rPr lang="de-DE" sz="2400" b="1" dirty="0">
                <a:solidFill>
                  <a:srgbClr val="FF0000"/>
                </a:solidFill>
              </a:rPr>
              <a:t>Arbeitsämter und Jobcenter wurden zum Erfüllungsgehilfen des Niedriglohnsektors</a:t>
            </a:r>
          </a:p>
          <a:p>
            <a:r>
              <a:rPr lang="de-DE" sz="2400" b="1" dirty="0">
                <a:solidFill>
                  <a:srgbClr val="FF0000"/>
                </a:solidFill>
              </a:rPr>
              <a:t> </a:t>
            </a:r>
          </a:p>
          <a:p>
            <a:endParaRPr lang="de-DE" sz="2400" b="1" dirty="0"/>
          </a:p>
          <a:p>
            <a:pPr marL="342900" indent="-342900">
              <a:buFontTx/>
              <a:buChar char="-"/>
            </a:pPr>
            <a:endParaRPr lang="de-DE" sz="2400" b="1" dirty="0">
              <a:solidFill>
                <a:schemeClr val="tx2"/>
              </a:solidFill>
            </a:endParaRPr>
          </a:p>
        </p:txBody>
      </p:sp>
    </p:spTree>
    <p:extLst>
      <p:ext uri="{BB962C8B-B14F-4D97-AF65-F5344CB8AC3E}">
        <p14:creationId xmlns:p14="http://schemas.microsoft.com/office/powerpoint/2010/main" val="4121713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DB9509-3474-47AA-8D35-5D3BD3EDABC8}"/>
              </a:ext>
            </a:extLst>
          </p:cNvPr>
          <p:cNvSpPr>
            <a:spLocks noGrp="1"/>
          </p:cNvSpPr>
          <p:nvPr>
            <p:ph type="title"/>
          </p:nvPr>
        </p:nvSpPr>
        <p:spPr>
          <a:xfrm>
            <a:off x="549965" y="841737"/>
            <a:ext cx="8229600" cy="720080"/>
          </a:xfrm>
        </p:spPr>
        <p:txBody>
          <a:bodyPr>
            <a:normAutofit fontScale="90000"/>
          </a:bodyPr>
          <a:lstStyle/>
          <a:p>
            <a:r>
              <a:rPr lang="de-DE" dirty="0"/>
              <a:t>Entwicklung des Anteils der Niedriglohnbeschäftigung</a:t>
            </a:r>
          </a:p>
        </p:txBody>
      </p:sp>
      <p:sp>
        <p:nvSpPr>
          <p:cNvPr id="3" name="Fußzeilenplatzhalter 2">
            <a:extLst>
              <a:ext uri="{FF2B5EF4-FFF2-40B4-BE49-F238E27FC236}">
                <a16:creationId xmlns:a16="http://schemas.microsoft.com/office/drawing/2014/main" id="{7435E580-17E3-478C-891B-D1A7F91264DD}"/>
              </a:ext>
            </a:extLst>
          </p:cNvPr>
          <p:cNvSpPr>
            <a:spLocks noGrp="1"/>
          </p:cNvSpPr>
          <p:nvPr>
            <p:ph type="ftr" sz="quarter" idx="14"/>
          </p:nvPr>
        </p:nvSpPr>
        <p:spPr>
          <a:xfrm>
            <a:off x="467544" y="6492875"/>
            <a:ext cx="8182800" cy="365125"/>
          </a:xfrm>
        </p:spPr>
        <p:txBody>
          <a:bodyPr/>
          <a:lstStyle/>
          <a:p>
            <a:r>
              <a:rPr lang="de-DE" dirty="0"/>
              <a:t>Quelle: (SOEP) Kalina/Weinkopf 2021:  IAQ Report 6/21</a:t>
            </a:r>
          </a:p>
        </p:txBody>
      </p:sp>
      <p:pic>
        <p:nvPicPr>
          <p:cNvPr id="9" name="Grafik 8">
            <a:extLst>
              <a:ext uri="{FF2B5EF4-FFF2-40B4-BE49-F238E27FC236}">
                <a16:creationId xmlns:a16="http://schemas.microsoft.com/office/drawing/2014/main" id="{6250AA65-ECF3-4DBD-BE37-CFD8F342B185}"/>
              </a:ext>
            </a:extLst>
          </p:cNvPr>
          <p:cNvPicPr>
            <a:picLocks noChangeAspect="1"/>
          </p:cNvPicPr>
          <p:nvPr/>
        </p:nvPicPr>
        <p:blipFill>
          <a:blip r:embed="rId3"/>
          <a:stretch>
            <a:fillRect/>
          </a:stretch>
        </p:blipFill>
        <p:spPr>
          <a:xfrm>
            <a:off x="467543" y="1700808"/>
            <a:ext cx="8428949" cy="4608512"/>
          </a:xfrm>
          <a:prstGeom prst="rect">
            <a:avLst/>
          </a:prstGeom>
        </p:spPr>
      </p:pic>
    </p:spTree>
    <p:extLst>
      <p:ext uri="{BB962C8B-B14F-4D97-AF65-F5344CB8AC3E}">
        <p14:creationId xmlns:p14="http://schemas.microsoft.com/office/powerpoint/2010/main" val="481247405"/>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1498</Words>
  <Application>Microsoft Office PowerPoint</Application>
  <PresentationFormat>Bildschirmpräsentation (4:3)</PresentationFormat>
  <Paragraphs>166</Paragraphs>
  <Slides>23</Slides>
  <Notes>7</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23</vt:i4>
      </vt:variant>
    </vt:vector>
  </HeadingPairs>
  <TitlesOfParts>
    <vt:vector size="27" baseType="lpstr">
      <vt:lpstr>Arial</vt:lpstr>
      <vt:lpstr>Calibri</vt:lpstr>
      <vt:lpstr>Tahoma</vt:lpstr>
      <vt:lpstr>Larissa-Design</vt:lpstr>
      <vt:lpstr> Haben sich die Versprechen erfüllt? Eine Bilanz der Hartz-Gesetze</vt:lpstr>
      <vt:lpstr>Vorgeschichte der Hartz-Gesetze (I)</vt:lpstr>
      <vt:lpstr>Vorgeschichte der Hartz-Gesetze (II)</vt:lpstr>
      <vt:lpstr>Die  Hartz-Kommission</vt:lpstr>
      <vt:lpstr>Versprechen: Halbierung der Arbeitslosigkeit in weniger als zweieinhalb Jahren durch reine Angebotspolitik</vt:lpstr>
      <vt:lpstr>Die wichtigsten Regelungen der vier Hartz-Gesetze </vt:lpstr>
      <vt:lpstr>Die vier Hartz-Gesetze – Der erste Bruch mit den Versprechungen des Hartz-Berichts</vt:lpstr>
      <vt:lpstr>Zunahme des Niedriglohnsektors</vt:lpstr>
      <vt:lpstr>Entwicklung des Anteils der Niedriglohnbeschäftigung</vt:lpstr>
      <vt:lpstr>Verfall des Durchschnittlohns im Niedriglohnsektor</vt:lpstr>
      <vt:lpstr>Zunahme der Beschäftigung seit 2003 +5,6 Mio, Annahme der Arbeitslosigkeit – 1,7 Mio</vt:lpstr>
      <vt:lpstr>War die Rosskur von Lohnsenkungen wirklich nötig? </vt:lpstr>
      <vt:lpstr> Lohnsenkungen der Grund des  Beschäftigungswunders?</vt:lpstr>
      <vt:lpstr>War Deutschland international nicht wettbewerbsfähig?  - Nach Wiedervereinigung nur geringe Leistungsbilanzübersschüsse - Ab 2000 rasche Zunahme der Überschüsse: Bekämpfung eines Problems, das wir gar nicht hatten - Wachsende deutsche Überschüsse angefeuert durch die Agenda 2010 ein Grund für die Schieflage in der Euro-Zone </vt:lpstr>
      <vt:lpstr>Wachstum in DE weitgehend exportgetrieben</vt:lpstr>
      <vt:lpstr>PowerPoint-Präsentation</vt:lpstr>
      <vt:lpstr>Bestand von Teilnehmern in Maßnahmen zur Förderung der beruflichen WB (2000 - Oktober 2018) </vt:lpstr>
      <vt:lpstr>Positive Effekte von Weiterbildung auf die Beschäftigung (Durchschnittliche Beschäftigungseffekte für Teilnehmende an beruflichen Weiterbildungen und Umschulungen und für ähnliche Nichtteilnehmende, alle Zugänge von Februar – April 2005, Grundsicherung SGB II) (Quelle IAB)</vt:lpstr>
      <vt:lpstr>Haben die gering Qualifizierten (gQ) profitiert?  </vt:lpstr>
      <vt:lpstr>Keine erkennbare Verbesserung der monatlichen Abgangsraten aus Arbeitslosigkeit in Beschäftigung am 1. Arbeitsmarkt für Langzeitarbeitslose</vt:lpstr>
      <vt:lpstr>Paradigmenwechsel durch Koalitionsvereinbarung 2021?</vt:lpstr>
      <vt:lpstr>Fazit: Was bleibt von den Hartz-Gesetzen?</vt:lpstr>
      <vt:lpstr>Was kann man von den deutschen Erfahrungen lernen?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sfyamatr</dc:creator>
  <cp:lastModifiedBy>Gerhard Bosch</cp:lastModifiedBy>
  <cp:revision>196</cp:revision>
  <dcterms:created xsi:type="dcterms:W3CDTF">2014-05-21T08:30:34Z</dcterms:created>
  <dcterms:modified xsi:type="dcterms:W3CDTF">2021-12-02T10:53:02Z</dcterms:modified>
</cp:coreProperties>
</file>